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3" r:id="rId7"/>
    <p:sldId id="276" r:id="rId8"/>
    <p:sldId id="265" r:id="rId9"/>
    <p:sldId id="266" r:id="rId10"/>
    <p:sldId id="267" r:id="rId11"/>
    <p:sldId id="264" r:id="rId12"/>
    <p:sldId id="280" r:id="rId13"/>
    <p:sldId id="275"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A7F8E-245C-2FDA-B721-4EF934DC6DAD}" v="47" dt="2024-04-12T05:12:52.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erit Lauritsen Molleskolen" userId="S::annx0477@skbu.dk::bd955826-7980-4f7f-9117-e24038dd0474" providerId="AD" clId="Web-{C98A7F8E-245C-2FDA-B721-4EF934DC6DAD}"/>
    <pc:docChg chg="delSld modSld">
      <pc:chgData name="Ann Berit Lauritsen Molleskolen" userId="S::annx0477@skbu.dk::bd955826-7980-4f7f-9117-e24038dd0474" providerId="AD" clId="Web-{C98A7F8E-245C-2FDA-B721-4EF934DC6DAD}" dt="2024-04-12T05:12:52.937" v="47"/>
      <pc:docMkLst>
        <pc:docMk/>
      </pc:docMkLst>
      <pc:sldChg chg="modSp">
        <pc:chgData name="Ann Berit Lauritsen Molleskolen" userId="S::annx0477@skbu.dk::bd955826-7980-4f7f-9117-e24038dd0474" providerId="AD" clId="Web-{C98A7F8E-245C-2FDA-B721-4EF934DC6DAD}" dt="2024-04-12T04:52:41.356" v="32" actId="20577"/>
        <pc:sldMkLst>
          <pc:docMk/>
          <pc:sldMk cId="548926828" sldId="261"/>
        </pc:sldMkLst>
        <pc:spChg chg="mod">
          <ac:chgData name="Ann Berit Lauritsen Molleskolen" userId="S::annx0477@skbu.dk::bd955826-7980-4f7f-9117-e24038dd0474" providerId="AD" clId="Web-{C98A7F8E-245C-2FDA-B721-4EF934DC6DAD}" dt="2024-04-12T04:52:41.356" v="32" actId="20577"/>
          <ac:spMkLst>
            <pc:docMk/>
            <pc:sldMk cId="548926828" sldId="261"/>
            <ac:spMk id="2" creationId="{8E9DD15B-F4DB-B31D-8F24-7595842A97C9}"/>
          </ac:spMkLst>
        </pc:spChg>
      </pc:sldChg>
      <pc:sldChg chg="del">
        <pc:chgData name="Ann Berit Lauritsen Molleskolen" userId="S::annx0477@skbu.dk::bd955826-7980-4f7f-9117-e24038dd0474" providerId="AD" clId="Web-{C98A7F8E-245C-2FDA-B721-4EF934DC6DAD}" dt="2024-04-12T05:11:52.607" v="33"/>
        <pc:sldMkLst>
          <pc:docMk/>
          <pc:sldMk cId="4244221540" sldId="268"/>
        </pc:sldMkLst>
      </pc:sldChg>
      <pc:sldChg chg="del">
        <pc:chgData name="Ann Berit Lauritsen Molleskolen" userId="S::annx0477@skbu.dk::bd955826-7980-4f7f-9117-e24038dd0474" providerId="AD" clId="Web-{C98A7F8E-245C-2FDA-B721-4EF934DC6DAD}" dt="2024-04-12T05:11:54.404" v="34"/>
        <pc:sldMkLst>
          <pc:docMk/>
          <pc:sldMk cId="2713310837" sldId="272"/>
        </pc:sldMkLst>
      </pc:sldChg>
      <pc:sldChg chg="del">
        <pc:chgData name="Ann Berit Lauritsen Molleskolen" userId="S::annx0477@skbu.dk::bd955826-7980-4f7f-9117-e24038dd0474" providerId="AD" clId="Web-{C98A7F8E-245C-2FDA-B721-4EF934DC6DAD}" dt="2024-04-12T05:11:55.498" v="35"/>
        <pc:sldMkLst>
          <pc:docMk/>
          <pc:sldMk cId="2046915878" sldId="273"/>
        </pc:sldMkLst>
      </pc:sldChg>
      <pc:sldChg chg="modSp">
        <pc:chgData name="Ann Berit Lauritsen Molleskolen" userId="S::annx0477@skbu.dk::bd955826-7980-4f7f-9117-e24038dd0474" providerId="AD" clId="Web-{C98A7F8E-245C-2FDA-B721-4EF934DC6DAD}" dt="2024-04-12T05:12:11.014" v="42" actId="20577"/>
        <pc:sldMkLst>
          <pc:docMk/>
          <pc:sldMk cId="2139083735" sldId="275"/>
        </pc:sldMkLst>
        <pc:spChg chg="mod">
          <ac:chgData name="Ann Berit Lauritsen Molleskolen" userId="S::annx0477@skbu.dk::bd955826-7980-4f7f-9117-e24038dd0474" providerId="AD" clId="Web-{C98A7F8E-245C-2FDA-B721-4EF934DC6DAD}" dt="2024-04-12T05:12:11.014" v="42" actId="20577"/>
          <ac:spMkLst>
            <pc:docMk/>
            <pc:sldMk cId="2139083735" sldId="275"/>
            <ac:spMk id="3" creationId="{1A3B414D-6674-CB20-0827-6159FD1A0EB9}"/>
          </ac:spMkLst>
        </pc:spChg>
      </pc:sldChg>
      <pc:sldChg chg="del">
        <pc:chgData name="Ann Berit Lauritsen Molleskolen" userId="S::annx0477@skbu.dk::bd955826-7980-4f7f-9117-e24038dd0474" providerId="AD" clId="Web-{C98A7F8E-245C-2FDA-B721-4EF934DC6DAD}" dt="2024-04-12T05:12:52.937" v="47"/>
        <pc:sldMkLst>
          <pc:docMk/>
          <pc:sldMk cId="735826212" sldId="277"/>
        </pc:sldMkLst>
      </pc:sldChg>
      <pc:sldChg chg="del">
        <pc:chgData name="Ann Berit Lauritsen Molleskolen" userId="S::annx0477@skbu.dk::bd955826-7980-4f7f-9117-e24038dd0474" providerId="AD" clId="Web-{C98A7F8E-245C-2FDA-B721-4EF934DC6DAD}" dt="2024-04-12T04:52:00.604" v="0"/>
        <pc:sldMkLst>
          <pc:docMk/>
          <pc:sldMk cId="4109102966" sldId="279"/>
        </pc:sldMkLst>
      </pc:sldChg>
      <pc:sldChg chg="modSp">
        <pc:chgData name="Ann Berit Lauritsen Molleskolen" userId="S::annx0477@skbu.dk::bd955826-7980-4f7f-9117-e24038dd0474" providerId="AD" clId="Web-{C98A7F8E-245C-2FDA-B721-4EF934DC6DAD}" dt="2024-04-12T05:12:22.983" v="44" actId="20577"/>
        <pc:sldMkLst>
          <pc:docMk/>
          <pc:sldMk cId="1522686299" sldId="281"/>
        </pc:sldMkLst>
        <pc:spChg chg="mod">
          <ac:chgData name="Ann Berit Lauritsen Molleskolen" userId="S::annx0477@skbu.dk::bd955826-7980-4f7f-9117-e24038dd0474" providerId="AD" clId="Web-{C98A7F8E-245C-2FDA-B721-4EF934DC6DAD}" dt="2024-04-12T05:12:22.983" v="44" actId="20577"/>
          <ac:spMkLst>
            <pc:docMk/>
            <pc:sldMk cId="1522686299" sldId="281"/>
            <ac:spMk id="3" creationId="{A7C6F63F-43E9-3A4D-F563-13D115040926}"/>
          </ac:spMkLst>
        </pc:spChg>
      </pc:sldChg>
      <pc:sldChg chg="modSp">
        <pc:chgData name="Ann Berit Lauritsen Molleskolen" userId="S::annx0477@skbu.dk::bd955826-7980-4f7f-9117-e24038dd0474" providerId="AD" clId="Web-{C98A7F8E-245C-2FDA-B721-4EF934DC6DAD}" dt="2024-04-12T05:12:49.718" v="46" actId="20577"/>
        <pc:sldMkLst>
          <pc:docMk/>
          <pc:sldMk cId="2337661687" sldId="282"/>
        </pc:sldMkLst>
        <pc:spChg chg="mod">
          <ac:chgData name="Ann Berit Lauritsen Molleskolen" userId="S::annx0477@skbu.dk::bd955826-7980-4f7f-9117-e24038dd0474" providerId="AD" clId="Web-{C98A7F8E-245C-2FDA-B721-4EF934DC6DAD}" dt="2024-04-12T05:12:49.718" v="46" actId="20577"/>
          <ac:spMkLst>
            <pc:docMk/>
            <pc:sldMk cId="2337661687" sldId="282"/>
            <ac:spMk id="3" creationId="{372C9F07-C4F0-9E5D-AD5D-52E6116E69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4/11/2024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4/11/2024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4/11/2024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4/11/2024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4/11/2024</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4/11/2024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4/11/2024</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4/11/2024</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4/11/2024</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4/11/2024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4/11/2024</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E9C44-9DAE-47EA-BF7B-527501938C3F}" type="datetimeFigureOut">
              <a:rPr lang="en-US" smtClean="0"/>
              <a:t>4/11/2024</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p:cNvSpPr>
            <a:spLocks noGrp="1"/>
          </p:cNvSpPr>
          <p:nvPr>
            <p:ph type="ctrTitle"/>
          </p:nvPr>
        </p:nvSpPr>
        <p:spPr>
          <a:xfrm>
            <a:off x="100324" y="545861"/>
            <a:ext cx="6547187" cy="1704461"/>
          </a:xfrm>
        </p:spPr>
        <p:txBody>
          <a:bodyPr anchor="b">
            <a:normAutofit fontScale="90000"/>
          </a:bodyPr>
          <a:lstStyle/>
          <a:p>
            <a:r>
              <a:rPr lang="en-US"/>
              <a:t>Digital </a:t>
            </a:r>
            <a:r>
              <a:rPr lang="en-US" err="1"/>
              <a:t>dannelse</a:t>
            </a:r>
            <a:r>
              <a:rPr lang="en-US"/>
              <a:t> </a:t>
            </a:r>
            <a:r>
              <a:rPr lang="en-US" err="1"/>
              <a:t>i</a:t>
            </a:r>
            <a:r>
              <a:rPr lang="en-US"/>
              <a:t> 4.C</a:t>
            </a:r>
          </a:p>
        </p:txBody>
      </p:sp>
      <p:sp>
        <p:nvSpPr>
          <p:cNvPr id="3" name="Undertitel 2"/>
          <p:cNvSpPr>
            <a:spLocks noGrp="1"/>
          </p:cNvSpPr>
          <p:nvPr>
            <p:ph type="subTitle" idx="1"/>
          </p:nvPr>
        </p:nvSpPr>
        <p:spPr>
          <a:xfrm>
            <a:off x="537102" y="2944159"/>
            <a:ext cx="9206337" cy="4200029"/>
          </a:xfrm>
        </p:spPr>
        <p:txBody>
          <a:bodyPr vert="horz" lIns="91440" tIns="45720" rIns="91440" bIns="45720" rtlCol="0" anchor="t">
            <a:normAutofit/>
          </a:bodyPr>
          <a:lstStyle/>
          <a:p>
            <a:pPr algn="l"/>
            <a:r>
              <a:rPr lang="en-US"/>
              <a:t>Vi </a:t>
            </a:r>
            <a:r>
              <a:rPr lang="en-US" err="1"/>
              <a:t>har</a:t>
            </a:r>
            <a:r>
              <a:rPr lang="en-US"/>
              <a:t> </a:t>
            </a:r>
            <a:r>
              <a:rPr lang="en-US" err="1"/>
              <a:t>arbejdet</a:t>
            </a:r>
            <a:r>
              <a:rPr lang="en-US"/>
              <a:t> med:  - </a:t>
            </a:r>
            <a:r>
              <a:rPr lang="en-US" err="1"/>
              <a:t>Sikkerhed</a:t>
            </a:r>
            <a:r>
              <a:rPr lang="en-US"/>
              <a:t> online</a:t>
            </a:r>
            <a:endParaRPr lang="da-DK"/>
          </a:p>
          <a:p>
            <a:pPr algn="l"/>
            <a:r>
              <a:rPr lang="en-US"/>
              <a:t>                                             - Den </a:t>
            </a:r>
            <a:r>
              <a:rPr lang="en-US" err="1"/>
              <a:t>gode</a:t>
            </a:r>
            <a:r>
              <a:rPr lang="en-US"/>
              <a:t> </a:t>
            </a:r>
            <a:r>
              <a:rPr lang="en-US" err="1"/>
              <a:t>stil</a:t>
            </a:r>
            <a:endParaRPr lang="en-US"/>
          </a:p>
          <a:p>
            <a:pPr algn="l"/>
            <a:r>
              <a:rPr lang="en-US"/>
              <a:t>                                             - Den </a:t>
            </a:r>
            <a:r>
              <a:rPr lang="en-US" err="1"/>
              <a:t>gode</a:t>
            </a:r>
            <a:r>
              <a:rPr lang="en-US"/>
              <a:t> tone</a:t>
            </a:r>
          </a:p>
          <a:p>
            <a:pPr algn="l"/>
            <a:r>
              <a:rPr lang="en-US"/>
              <a:t>      </a:t>
            </a:r>
          </a:p>
          <a:p>
            <a:pPr algn="l"/>
            <a:r>
              <a:rPr lang="en-US"/>
              <a:t>Vi </a:t>
            </a:r>
            <a:r>
              <a:rPr lang="en-US" err="1"/>
              <a:t>vil</a:t>
            </a:r>
            <a:r>
              <a:rPr lang="en-US"/>
              <a:t> gerne </a:t>
            </a:r>
            <a:r>
              <a:rPr lang="en-US" err="1"/>
              <a:t>fortælle</a:t>
            </a:r>
            <a:r>
              <a:rPr lang="en-US"/>
              <a:t>:   - Hvad vi </a:t>
            </a:r>
            <a:r>
              <a:rPr lang="en-US" err="1"/>
              <a:t>har</a:t>
            </a:r>
            <a:r>
              <a:rPr lang="en-US"/>
              <a:t> </a:t>
            </a:r>
            <a:r>
              <a:rPr lang="en-US" err="1"/>
              <a:t>lært</a:t>
            </a:r>
            <a:r>
              <a:rPr lang="en-US"/>
              <a:t> </a:t>
            </a:r>
          </a:p>
          <a:p>
            <a:pPr algn="l"/>
            <a:r>
              <a:rPr lang="en-US"/>
              <a:t>                                             - Hvad </a:t>
            </a:r>
            <a:r>
              <a:rPr lang="en-US" err="1"/>
              <a:t>skal</a:t>
            </a:r>
            <a:r>
              <a:rPr lang="en-US"/>
              <a:t> vi alle </a:t>
            </a:r>
            <a:r>
              <a:rPr lang="en-US" err="1"/>
              <a:t>sammen</a:t>
            </a:r>
            <a:r>
              <a:rPr lang="en-US"/>
              <a:t> </a:t>
            </a:r>
            <a:r>
              <a:rPr lang="en-US" err="1"/>
              <a:t>tænke</a:t>
            </a:r>
            <a:r>
              <a:rPr lang="en-US"/>
              <a:t> over </a:t>
            </a:r>
          </a:p>
          <a:p>
            <a:endParaRPr lang="en-US" sz="1700"/>
          </a:p>
          <a:p>
            <a:endParaRPr lang="en-US" sz="1700"/>
          </a:p>
          <a:p>
            <a:endParaRPr lang="en-US" sz="1700"/>
          </a:p>
        </p:txBody>
      </p:sp>
      <p:sp>
        <p:nvSpPr>
          <p:cNvPr id="1033" name="Freeform: Shape 1032">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5" name="Freeform: Shape 1034">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martphone tegninger til print">
            <a:extLst>
              <a:ext uri="{FF2B5EF4-FFF2-40B4-BE49-F238E27FC236}">
                <a16:creationId xmlns:a16="http://schemas.microsoft.com/office/drawing/2014/main" id="{DB77C12F-4DFC-05C6-2325-3D517FDCCC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51243" y="1329522"/>
            <a:ext cx="4939504" cy="3816008"/>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Freeform: Shape 1042">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2494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BB991-3B25-7169-0A0C-2D2B10A6A980}"/>
              </a:ext>
            </a:extLst>
          </p:cNvPr>
          <p:cNvSpPr>
            <a:spLocks noGrp="1"/>
          </p:cNvSpPr>
          <p:nvPr>
            <p:ph type="ctrTitle"/>
          </p:nvPr>
        </p:nvSpPr>
        <p:spPr>
          <a:xfrm>
            <a:off x="-789214" y="455613"/>
            <a:ext cx="9144000" cy="972458"/>
          </a:xfrm>
        </p:spPr>
        <p:txBody>
          <a:bodyPr/>
          <a:lstStyle/>
          <a:p>
            <a:r>
              <a:rPr lang="da-DK"/>
              <a:t>FORÆLDREMØDE </a:t>
            </a:r>
          </a:p>
        </p:txBody>
      </p:sp>
      <p:sp>
        <p:nvSpPr>
          <p:cNvPr id="3" name="Undertitel 2">
            <a:extLst>
              <a:ext uri="{FF2B5EF4-FFF2-40B4-BE49-F238E27FC236}">
                <a16:creationId xmlns:a16="http://schemas.microsoft.com/office/drawing/2014/main" id="{1A3B414D-6674-CB20-0827-6159FD1A0EB9}"/>
              </a:ext>
            </a:extLst>
          </p:cNvPr>
          <p:cNvSpPr>
            <a:spLocks noGrp="1"/>
          </p:cNvSpPr>
          <p:nvPr>
            <p:ph type="subTitle" idx="1"/>
          </p:nvPr>
        </p:nvSpPr>
        <p:spPr>
          <a:xfrm>
            <a:off x="625928" y="1710645"/>
            <a:ext cx="11171464" cy="4635726"/>
          </a:xfrm>
        </p:spPr>
        <p:txBody>
          <a:bodyPr vert="horz" lIns="91440" tIns="45720" rIns="91440" bIns="45720" rtlCol="0" anchor="t">
            <a:normAutofit lnSpcReduction="10000"/>
          </a:bodyPr>
          <a:lstStyle/>
          <a:p>
            <a:pPr marL="57150" algn="l">
              <a:spcBef>
                <a:spcPts val="0"/>
              </a:spcBef>
              <a:spcAft>
                <a:spcPts val="600"/>
              </a:spcAft>
            </a:pPr>
            <a:r>
              <a:rPr lang="en-US" sz="2800" dirty="0">
                <a:latin typeface="Arial"/>
                <a:cs typeface="Arial"/>
              </a:rPr>
              <a:t>17.30 </a:t>
            </a:r>
          </a:p>
          <a:p>
            <a:pPr marL="514350" indent="-457200" algn="l">
              <a:lnSpc>
                <a:spcPct val="120000"/>
              </a:lnSpc>
              <a:spcBef>
                <a:spcPts val="0"/>
              </a:spcBef>
              <a:spcAft>
                <a:spcPts val="600"/>
              </a:spcAft>
              <a:buChar char="•"/>
            </a:pPr>
            <a:r>
              <a:rPr lang="en-US" sz="2800" dirty="0">
                <a:latin typeface="Arial"/>
                <a:cs typeface="Arial"/>
              </a:rPr>
              <a:t>Hvad </a:t>
            </a:r>
            <a:r>
              <a:rPr lang="en-US" sz="2800" dirty="0" err="1">
                <a:latin typeface="Arial"/>
                <a:cs typeface="Arial"/>
              </a:rPr>
              <a:t>har</a:t>
            </a:r>
            <a:r>
              <a:rPr lang="en-US" sz="2800" dirty="0">
                <a:latin typeface="Arial"/>
                <a:cs typeface="Arial"/>
              </a:rPr>
              <a:t> vi </a:t>
            </a:r>
            <a:r>
              <a:rPr lang="en-US" sz="2800" dirty="0" err="1">
                <a:latin typeface="Arial"/>
                <a:cs typeface="Arial"/>
              </a:rPr>
              <a:t>fået</a:t>
            </a:r>
            <a:r>
              <a:rPr lang="en-US" sz="2800" dirty="0">
                <a:latin typeface="Arial"/>
                <a:cs typeface="Arial"/>
              </a:rPr>
              <a:t> </a:t>
            </a:r>
            <a:r>
              <a:rPr lang="en-US" sz="2800" dirty="0" err="1">
                <a:latin typeface="Arial"/>
                <a:cs typeface="Arial"/>
              </a:rPr>
              <a:t>ud</a:t>
            </a:r>
            <a:r>
              <a:rPr lang="en-US" sz="2800" dirty="0">
                <a:latin typeface="Arial"/>
                <a:cs typeface="Arial"/>
              </a:rPr>
              <a:t> </a:t>
            </a:r>
            <a:r>
              <a:rPr lang="en-US" sz="2800" dirty="0" err="1">
                <a:latin typeface="Arial"/>
                <a:cs typeface="Arial"/>
              </a:rPr>
              <a:t>af</a:t>
            </a:r>
            <a:r>
              <a:rPr lang="en-US" sz="2800" dirty="0">
                <a:latin typeface="Arial"/>
                <a:cs typeface="Arial"/>
              </a:rPr>
              <a:t> </a:t>
            </a:r>
            <a:r>
              <a:rPr lang="en-US" sz="2800" dirty="0" err="1">
                <a:latin typeface="Arial"/>
                <a:cs typeface="Arial"/>
              </a:rPr>
              <a:t>dette</a:t>
            </a:r>
            <a:r>
              <a:rPr lang="en-US" sz="2800" dirty="0">
                <a:latin typeface="Arial"/>
                <a:cs typeface="Arial"/>
              </a:rPr>
              <a:t> </a:t>
            </a:r>
            <a:r>
              <a:rPr lang="en-US" sz="2800" dirty="0" err="1">
                <a:latin typeface="Arial"/>
                <a:cs typeface="Arial"/>
              </a:rPr>
              <a:t>børne</a:t>
            </a:r>
            <a:r>
              <a:rPr lang="en-US" sz="2800" dirty="0">
                <a:latin typeface="Arial"/>
                <a:cs typeface="Arial"/>
              </a:rPr>
              <a:t>/</a:t>
            </a:r>
            <a:r>
              <a:rPr lang="en-US" sz="2800" dirty="0" err="1">
                <a:latin typeface="Arial"/>
                <a:cs typeface="Arial"/>
              </a:rPr>
              <a:t>voksen</a:t>
            </a:r>
            <a:r>
              <a:rPr lang="en-US" sz="2800" dirty="0">
                <a:latin typeface="Arial"/>
                <a:cs typeface="Arial"/>
              </a:rPr>
              <a:t> </a:t>
            </a:r>
            <a:r>
              <a:rPr lang="en-US" sz="2800" dirty="0" err="1">
                <a:latin typeface="Arial"/>
                <a:cs typeface="Arial"/>
              </a:rPr>
              <a:t>møde</a:t>
            </a:r>
            <a:r>
              <a:rPr lang="en-US" sz="2800" dirty="0">
                <a:latin typeface="Arial"/>
                <a:cs typeface="Arial"/>
              </a:rPr>
              <a:t>?</a:t>
            </a:r>
            <a:endParaRPr lang="en-US" dirty="0">
              <a:latin typeface="Aptos" panose="020B0004020202020204"/>
              <a:cs typeface="Arial"/>
            </a:endParaRPr>
          </a:p>
          <a:p>
            <a:pPr marL="514350" indent="-457200" algn="l">
              <a:lnSpc>
                <a:spcPct val="120000"/>
              </a:lnSpc>
              <a:spcBef>
                <a:spcPts val="0"/>
              </a:spcBef>
              <a:spcAft>
                <a:spcPts val="600"/>
              </a:spcAft>
              <a:buChar char="•"/>
            </a:pPr>
            <a:r>
              <a:rPr lang="en-US" sz="2800" dirty="0" err="1">
                <a:latin typeface="Arial"/>
                <a:cs typeface="Arial"/>
              </a:rPr>
              <a:t>Forventningsafstemme</a:t>
            </a:r>
            <a:r>
              <a:rPr lang="en-US" sz="2800" dirty="0">
                <a:latin typeface="Arial"/>
                <a:cs typeface="Arial"/>
              </a:rPr>
              <a:t> - </a:t>
            </a:r>
            <a:r>
              <a:rPr lang="en-US" sz="2800" dirty="0" err="1">
                <a:latin typeface="Arial"/>
                <a:cs typeface="Arial"/>
              </a:rPr>
              <a:t>hvis</a:t>
            </a:r>
            <a:r>
              <a:rPr lang="en-US" sz="2800" dirty="0">
                <a:latin typeface="Arial"/>
                <a:cs typeface="Arial"/>
              </a:rPr>
              <a:t> der </a:t>
            </a:r>
            <a:r>
              <a:rPr lang="en-US" sz="2800" dirty="0" err="1">
                <a:latin typeface="Arial"/>
                <a:cs typeface="Arial"/>
              </a:rPr>
              <a:t>sker</a:t>
            </a:r>
            <a:r>
              <a:rPr lang="en-US" sz="2800" dirty="0">
                <a:latin typeface="Arial"/>
                <a:cs typeface="Arial"/>
              </a:rPr>
              <a:t> </a:t>
            </a:r>
            <a:r>
              <a:rPr lang="en-US" sz="2800" dirty="0" err="1">
                <a:latin typeface="Arial"/>
                <a:cs typeface="Arial"/>
              </a:rPr>
              <a:t>noget</a:t>
            </a:r>
            <a:r>
              <a:rPr lang="en-US" sz="2800" dirty="0">
                <a:latin typeface="Arial"/>
                <a:cs typeface="Arial"/>
              </a:rPr>
              <a:t> </a:t>
            </a:r>
            <a:r>
              <a:rPr lang="en-US" sz="2800" dirty="0" err="1">
                <a:latin typeface="Arial"/>
                <a:cs typeface="Arial"/>
              </a:rPr>
              <a:t>ubehageligt</a:t>
            </a:r>
            <a:r>
              <a:rPr lang="en-US" sz="2800" dirty="0">
                <a:latin typeface="Arial"/>
                <a:cs typeface="Arial"/>
              </a:rPr>
              <a:t>?</a:t>
            </a:r>
            <a:endParaRPr lang="en-US" dirty="0">
              <a:latin typeface="Aptos" panose="020B0004020202020204"/>
              <a:cs typeface="Arial"/>
            </a:endParaRPr>
          </a:p>
          <a:p>
            <a:pPr marL="514350" indent="-457200" algn="l">
              <a:lnSpc>
                <a:spcPct val="120000"/>
              </a:lnSpc>
              <a:spcBef>
                <a:spcPts val="0"/>
              </a:spcBef>
              <a:spcAft>
                <a:spcPts val="600"/>
              </a:spcAft>
              <a:buChar char="•"/>
            </a:pPr>
            <a:r>
              <a:rPr lang="en-US" sz="2800" dirty="0" err="1">
                <a:latin typeface="Arial"/>
                <a:cs typeface="Arial"/>
              </a:rPr>
              <a:t>Lidt</a:t>
            </a:r>
            <a:r>
              <a:rPr lang="en-US" sz="2800" dirty="0">
                <a:latin typeface="Arial"/>
                <a:cs typeface="Arial"/>
              </a:rPr>
              <a:t> </a:t>
            </a:r>
            <a:r>
              <a:rPr lang="en-US" sz="2800" dirty="0" err="1">
                <a:latin typeface="Arial"/>
                <a:cs typeface="Arial"/>
              </a:rPr>
              <a:t>ønsker</a:t>
            </a:r>
            <a:r>
              <a:rPr lang="en-US" sz="2800" dirty="0">
                <a:latin typeface="Arial"/>
                <a:cs typeface="Arial"/>
              </a:rPr>
              <a:t> </a:t>
            </a:r>
            <a:r>
              <a:rPr lang="en-US" sz="2800" dirty="0" err="1">
                <a:latin typeface="Arial"/>
                <a:cs typeface="Arial"/>
              </a:rPr>
              <a:t>fra</a:t>
            </a:r>
            <a:r>
              <a:rPr lang="en-US" sz="2800" dirty="0">
                <a:latin typeface="Arial"/>
                <a:cs typeface="Arial"/>
              </a:rPr>
              <a:t> </a:t>
            </a:r>
            <a:r>
              <a:rPr lang="en-US" sz="2800" dirty="0" err="1">
                <a:latin typeface="Arial"/>
                <a:cs typeface="Arial"/>
              </a:rPr>
              <a:t>lærerne</a:t>
            </a:r>
            <a:endParaRPr lang="en-US" sz="2800" dirty="0">
              <a:latin typeface="Arial"/>
              <a:cs typeface="Arial"/>
            </a:endParaRPr>
          </a:p>
          <a:p>
            <a:pPr marL="514350" indent="-457200" algn="l">
              <a:lnSpc>
                <a:spcPct val="120000"/>
              </a:lnSpc>
              <a:spcBef>
                <a:spcPts val="0"/>
              </a:spcBef>
              <a:spcAft>
                <a:spcPts val="600"/>
              </a:spcAft>
              <a:buChar char="•"/>
            </a:pPr>
            <a:endParaRPr lang="en-US" sz="2800" dirty="0">
              <a:latin typeface="Arial"/>
              <a:cs typeface="Arial"/>
            </a:endParaRPr>
          </a:p>
          <a:p>
            <a:pPr marL="57150" algn="l">
              <a:spcBef>
                <a:spcPts val="0"/>
              </a:spcBef>
              <a:spcAft>
                <a:spcPts val="600"/>
              </a:spcAft>
            </a:pPr>
            <a:endParaRPr lang="en-US" sz="2800">
              <a:latin typeface="Arial"/>
              <a:cs typeface="Arial"/>
            </a:endParaRPr>
          </a:p>
          <a:p>
            <a:pPr marL="57150" algn="l">
              <a:spcBef>
                <a:spcPts val="0"/>
              </a:spcBef>
              <a:spcAft>
                <a:spcPts val="600"/>
              </a:spcAft>
            </a:pPr>
            <a:r>
              <a:rPr lang="en-US" sz="2800" dirty="0">
                <a:latin typeface="Arial"/>
                <a:cs typeface="Arial"/>
              </a:rPr>
              <a:t>18.15 - </a:t>
            </a:r>
            <a:r>
              <a:rPr lang="en-US" sz="2800" dirty="0" err="1">
                <a:latin typeface="Arial"/>
                <a:cs typeface="Arial"/>
              </a:rPr>
              <a:t>Forældrerådet</a:t>
            </a:r>
            <a:r>
              <a:rPr lang="en-US" sz="2800" dirty="0">
                <a:latin typeface="Arial"/>
                <a:cs typeface="Arial"/>
              </a:rPr>
              <a:t> er </a:t>
            </a:r>
            <a:r>
              <a:rPr lang="en-US" sz="2800" dirty="0" err="1">
                <a:latin typeface="Arial"/>
                <a:cs typeface="Arial"/>
              </a:rPr>
              <a:t>på</a:t>
            </a:r>
            <a:endParaRPr lang="en-US" sz="2800" dirty="0">
              <a:latin typeface="Arial"/>
              <a:cs typeface="Arial"/>
            </a:endParaRPr>
          </a:p>
          <a:p>
            <a:pPr marL="57150" algn="l">
              <a:spcBef>
                <a:spcPts val="0"/>
              </a:spcBef>
              <a:spcAft>
                <a:spcPts val="600"/>
              </a:spcAft>
            </a:pPr>
            <a:endParaRPr lang="en-US" sz="2800">
              <a:latin typeface="Arial"/>
              <a:cs typeface="Arial"/>
            </a:endParaRPr>
          </a:p>
          <a:p>
            <a:pPr marL="57150" algn="l">
              <a:spcBef>
                <a:spcPts val="0"/>
              </a:spcBef>
              <a:spcAft>
                <a:spcPts val="600"/>
              </a:spcAft>
            </a:pPr>
            <a:r>
              <a:rPr lang="en-US" sz="2800" dirty="0">
                <a:latin typeface="Arial"/>
                <a:cs typeface="Arial"/>
              </a:rPr>
              <a:t>18.30 - Tak for nu</a:t>
            </a:r>
            <a:endParaRPr lang="da-DK" dirty="0"/>
          </a:p>
        </p:txBody>
      </p:sp>
    </p:spTree>
    <p:extLst>
      <p:ext uri="{BB962C8B-B14F-4D97-AF65-F5344CB8AC3E}">
        <p14:creationId xmlns:p14="http://schemas.microsoft.com/office/powerpoint/2010/main" val="213908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7C6F63F-43E9-3A4D-F563-13D115040926}"/>
              </a:ext>
            </a:extLst>
          </p:cNvPr>
          <p:cNvSpPr>
            <a:spLocks noGrp="1"/>
          </p:cNvSpPr>
          <p:nvPr>
            <p:ph idx="1"/>
          </p:nvPr>
        </p:nvSpPr>
        <p:spPr>
          <a:xfrm>
            <a:off x="838200" y="668157"/>
            <a:ext cx="10515600" cy="5508806"/>
          </a:xfrm>
        </p:spPr>
        <p:txBody>
          <a:bodyPr vert="horz" lIns="91440" tIns="45720" rIns="91440" bIns="45720" rtlCol="0" anchor="t">
            <a:normAutofit/>
          </a:bodyPr>
          <a:lstStyle/>
          <a:p>
            <a:pPr marL="0" indent="0">
              <a:buNone/>
            </a:pPr>
            <a:r>
              <a:rPr lang="da-DK" sz="2000" b="1" dirty="0">
                <a:latin typeface="Arial Narrow"/>
              </a:rPr>
              <a:t>Hvad har vi fået ud af dette børne/voksen møde?</a:t>
            </a:r>
            <a:endParaRPr lang="da-DK" sz="2000" dirty="0"/>
          </a:p>
          <a:p>
            <a:pPr marL="0" indent="0">
              <a:buNone/>
            </a:pPr>
            <a:r>
              <a:rPr lang="da-DK" sz="2000" dirty="0">
                <a:latin typeface="Arial Narrow"/>
              </a:rPr>
              <a:t>Positiv stemning overfor det at have børnene med. Selvom det var svært at få børnene på banen. Nu har vi alle hørt det samme og det kan have en effekt.</a:t>
            </a:r>
            <a:endParaRPr lang="da-DK" sz="2000" dirty="0"/>
          </a:p>
          <a:p>
            <a:pPr marL="0" indent="0">
              <a:buNone/>
            </a:pPr>
            <a:endParaRPr lang="da-DK" sz="2000" dirty="0">
              <a:latin typeface="Arial Narrow"/>
            </a:endParaRPr>
          </a:p>
          <a:p>
            <a:pPr marL="0" indent="0">
              <a:buNone/>
            </a:pPr>
            <a:r>
              <a:rPr lang="da-DK" sz="2000" b="1" dirty="0">
                <a:latin typeface="Arial Narrow"/>
              </a:rPr>
              <a:t>Forventningsafstemme - hvis der sker noget ubehageligt på </a:t>
            </a:r>
            <a:r>
              <a:rPr lang="da-DK" sz="2000" b="1" dirty="0" err="1">
                <a:latin typeface="Arial Narrow"/>
              </a:rPr>
              <a:t>Some</a:t>
            </a:r>
            <a:r>
              <a:rPr lang="da-DK" sz="2000" b="1" dirty="0">
                <a:latin typeface="Arial Narrow"/>
              </a:rPr>
              <a:t>?</a:t>
            </a:r>
            <a:endParaRPr lang="da-DK" sz="2000" dirty="0"/>
          </a:p>
          <a:p>
            <a:pPr marL="0" indent="0">
              <a:buNone/>
            </a:pPr>
            <a:r>
              <a:rPr lang="da-DK" sz="2000" dirty="0">
                <a:latin typeface="Arial Narrow"/>
              </a:rPr>
              <a:t>Kontakte hinanden hvis der opstår noget bekymrende. Gensidig respekt.</a:t>
            </a:r>
            <a:endParaRPr lang="da-DK" sz="2000" dirty="0"/>
          </a:p>
          <a:p>
            <a:pPr marL="0" indent="0">
              <a:buNone/>
            </a:pPr>
            <a:r>
              <a:rPr lang="da-DK" sz="2000" dirty="0">
                <a:latin typeface="Arial Narrow"/>
              </a:rPr>
              <a:t>Være tæt på børnene og hvad der sker på deres telefon. Husk at tjekke indstillingerne på de forskellige apps. </a:t>
            </a:r>
            <a:endParaRPr lang="da-DK" sz="2000" dirty="0">
              <a:latin typeface="Aptos"/>
            </a:endParaRPr>
          </a:p>
          <a:p>
            <a:pPr marL="0" indent="0">
              <a:buNone/>
            </a:pPr>
            <a:r>
              <a:rPr lang="da-DK" sz="2000" dirty="0">
                <a:latin typeface="Arial Narrow"/>
              </a:rPr>
              <a:t>Være opmærksom på grupper, er der nogle, der er udenfor.</a:t>
            </a:r>
            <a:endParaRPr lang="da-DK" sz="2000" dirty="0"/>
          </a:p>
          <a:p>
            <a:pPr marL="0" indent="0">
              <a:buNone/>
            </a:pPr>
            <a:r>
              <a:rPr lang="da-DK" sz="2000" dirty="0">
                <a:latin typeface="Arial Narrow"/>
              </a:rPr>
              <a:t>Venlig henstilling til at respektere hinandens morgener og aftener, så der ikke skrives beskeder </a:t>
            </a:r>
            <a:r>
              <a:rPr lang="da-DK" sz="2000" dirty="0" err="1">
                <a:latin typeface="Arial Narrow"/>
              </a:rPr>
              <a:t>el.a</a:t>
            </a:r>
            <a:r>
              <a:rPr lang="da-DK" sz="2000" dirty="0">
                <a:latin typeface="Arial Narrow"/>
              </a:rPr>
              <a:t>. børnene imellem på de tidspunkter.</a:t>
            </a:r>
            <a:endParaRPr lang="da-DK" sz="2000" dirty="0"/>
          </a:p>
          <a:p>
            <a:pPr marL="0" indent="0">
              <a:buNone/>
            </a:pPr>
            <a:endParaRPr lang="da-DK" sz="2000" dirty="0">
              <a:latin typeface="Arial Narrow"/>
            </a:endParaRPr>
          </a:p>
          <a:p>
            <a:pPr marL="0" indent="0">
              <a:buNone/>
            </a:pPr>
            <a:endParaRPr lang="da-DK" sz="2000" b="1" dirty="0">
              <a:latin typeface="Arial Narrow"/>
            </a:endParaRPr>
          </a:p>
          <a:p>
            <a:endParaRPr lang="da-DK" dirty="0"/>
          </a:p>
        </p:txBody>
      </p:sp>
    </p:spTree>
    <p:extLst>
      <p:ext uri="{BB962C8B-B14F-4D97-AF65-F5344CB8AC3E}">
        <p14:creationId xmlns:p14="http://schemas.microsoft.com/office/powerpoint/2010/main" val="152268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72C9F07-C4F0-9E5D-AD5D-52E6116E6990}"/>
              </a:ext>
            </a:extLst>
          </p:cNvPr>
          <p:cNvSpPr>
            <a:spLocks noGrp="1"/>
          </p:cNvSpPr>
          <p:nvPr>
            <p:ph idx="1"/>
          </p:nvPr>
        </p:nvSpPr>
        <p:spPr>
          <a:xfrm>
            <a:off x="201593" y="118361"/>
            <a:ext cx="11788814" cy="5933210"/>
          </a:xfrm>
        </p:spPr>
        <p:txBody>
          <a:bodyPr vert="horz" lIns="91440" tIns="45720" rIns="91440" bIns="45720" rtlCol="0" anchor="t">
            <a:noAutofit/>
          </a:bodyPr>
          <a:lstStyle/>
          <a:p>
            <a:pPr marL="0" indent="0">
              <a:buNone/>
            </a:pPr>
            <a:r>
              <a:rPr lang="da-DK" sz="1800" b="1" dirty="0">
                <a:latin typeface="Arial Narrow"/>
              </a:rPr>
              <a:t>Lidt ønsker fra lærerne</a:t>
            </a:r>
            <a:endParaRPr lang="da-DK" sz="1800" dirty="0"/>
          </a:p>
          <a:p>
            <a:pPr marL="0" indent="0">
              <a:buNone/>
            </a:pPr>
            <a:r>
              <a:rPr lang="da-DK" sz="1800" dirty="0">
                <a:latin typeface="Arial Narrow"/>
              </a:rPr>
              <a:t>For at styrke klassefællesskab.</a:t>
            </a:r>
            <a:endParaRPr lang="da-DK" sz="1800" dirty="0"/>
          </a:p>
          <a:p>
            <a:pPr marL="0" indent="0">
              <a:buNone/>
            </a:pPr>
            <a:r>
              <a:rPr lang="da-DK" sz="1800" dirty="0">
                <a:latin typeface="Arial Narrow"/>
              </a:rPr>
              <a:t>Vi har valgt at huer og hætter skal tages af, når vi er indenfor. Det har en uheldig attitude, det virker som om man melder sig ud af undervisningen og fællesskabet i klassen</a:t>
            </a:r>
            <a:endParaRPr lang="da-DK" sz="1800" dirty="0"/>
          </a:p>
          <a:p>
            <a:pPr marL="0" indent="0">
              <a:buNone/>
            </a:pPr>
            <a:r>
              <a:rPr lang="da-DK" sz="1800" dirty="0">
                <a:latin typeface="Arial Narrow"/>
              </a:rPr>
              <a:t>Vi har et ønske om, at pigerne ikke har </a:t>
            </a:r>
            <a:r>
              <a:rPr lang="da-DK" sz="1800" err="1">
                <a:latin typeface="Arial Narrow"/>
              </a:rPr>
              <a:t>croptop</a:t>
            </a:r>
            <a:r>
              <a:rPr lang="da-DK" sz="1800" dirty="0">
                <a:latin typeface="Arial Narrow"/>
              </a:rPr>
              <a:t> på. Når man har disse på kommer man oftest til at posere, hvilket også har en uheldig effekt. Et 4. klasses barn er stadig et barn, lad os holde dem der, så længe vi kan. </a:t>
            </a:r>
            <a:endParaRPr lang="da-DK" sz="1800" dirty="0"/>
          </a:p>
          <a:p>
            <a:pPr marL="0" indent="0">
              <a:buNone/>
            </a:pPr>
            <a:r>
              <a:rPr lang="da-DK" sz="1800" dirty="0">
                <a:latin typeface="Arial Narrow"/>
              </a:rPr>
              <a:t>Under dette punkt blev der spurgt til makeup. Forældrene og vi lærere ønsker, at det skal skubbes så langt det er muligt. Læbepomade er generelt tilladt </a:t>
            </a:r>
            <a:r>
              <a:rPr lang="da-DK" sz="1800" dirty="0">
                <a:latin typeface="Segoe UI Emoji"/>
                <a:ea typeface="Segoe UI Emoji"/>
              </a:rPr>
              <a:t>😉</a:t>
            </a:r>
            <a:endParaRPr lang="da-DK" sz="1800" dirty="0"/>
          </a:p>
          <a:p>
            <a:pPr marL="0" indent="0">
              <a:buNone/>
            </a:pPr>
            <a:r>
              <a:rPr lang="da-DK" sz="1800" dirty="0">
                <a:latin typeface="Arial Narrow"/>
              </a:rPr>
              <a:t>Man må gerne sige, at det har Ann Berit og Hanne bestemt. Der behøves ikke altid at være et argument for en regel eller et valg.</a:t>
            </a:r>
            <a:endParaRPr lang="da-DK" sz="1800" dirty="0"/>
          </a:p>
          <a:p>
            <a:pPr marL="0" indent="0">
              <a:buNone/>
            </a:pPr>
            <a:endParaRPr lang="da-DK" sz="1800" dirty="0"/>
          </a:p>
          <a:p>
            <a:pPr marL="0" indent="0">
              <a:buNone/>
            </a:pPr>
            <a:r>
              <a:rPr lang="da-DK" sz="1800" b="1" dirty="0">
                <a:latin typeface="Arial Narrow"/>
              </a:rPr>
              <a:t>Samtaler i uge 16 med børn</a:t>
            </a:r>
            <a:r>
              <a:rPr lang="da-DK" sz="1800" dirty="0">
                <a:latin typeface="Arial Narrow"/>
              </a:rPr>
              <a:t>.</a:t>
            </a:r>
            <a:endParaRPr lang="da-DK" sz="1800" dirty="0"/>
          </a:p>
          <a:p>
            <a:pPr marL="0" indent="0">
              <a:buNone/>
            </a:pPr>
            <a:r>
              <a:rPr lang="da-DK" sz="1800" dirty="0">
                <a:latin typeface="Arial Narrow"/>
              </a:rPr>
              <a:t>Til samtalen skal børnene vil fremlægge lidt om deres skolehverdag. De skal forberede det her på skolen. Hvis man ønsker lidt tid med os alene, kan I aftale det med børnene, at de går ud til sidst. Vi står altid til rådighed, hvis I ønsker længere tid. Så kontakt os.</a:t>
            </a:r>
            <a:endParaRPr lang="da-DK" sz="1800" dirty="0"/>
          </a:p>
          <a:p>
            <a:pPr marL="0" indent="0">
              <a:buNone/>
            </a:pPr>
            <a:endParaRPr lang="da-DK" sz="1800" b="1" dirty="0">
              <a:latin typeface="Arial Narrow"/>
            </a:endParaRPr>
          </a:p>
          <a:p>
            <a:pPr marL="0" indent="0">
              <a:lnSpc>
                <a:spcPct val="100000"/>
              </a:lnSpc>
              <a:buNone/>
            </a:pPr>
            <a:endParaRPr lang="da-DK" sz="1800" dirty="0">
              <a:latin typeface="Arial Narrow"/>
            </a:endParaRPr>
          </a:p>
          <a:p>
            <a:pPr marL="0" indent="0">
              <a:buNone/>
            </a:pPr>
            <a:endParaRPr lang="da-DK" sz="1800" b="1" dirty="0">
              <a:latin typeface="Arial Narrow"/>
            </a:endParaRPr>
          </a:p>
          <a:p>
            <a:pPr marL="0" indent="0">
              <a:buNone/>
            </a:pPr>
            <a:endParaRPr lang="da-DK" sz="1800" dirty="0">
              <a:latin typeface="Arial Narrow"/>
            </a:endParaRPr>
          </a:p>
          <a:p>
            <a:endParaRPr lang="da-DK" dirty="0"/>
          </a:p>
        </p:txBody>
      </p:sp>
    </p:spTree>
    <p:extLst>
      <p:ext uri="{BB962C8B-B14F-4D97-AF65-F5344CB8AC3E}">
        <p14:creationId xmlns:p14="http://schemas.microsoft.com/office/powerpoint/2010/main" val="233766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felt 1">
            <a:extLst>
              <a:ext uri="{FF2B5EF4-FFF2-40B4-BE49-F238E27FC236}">
                <a16:creationId xmlns:a16="http://schemas.microsoft.com/office/drawing/2014/main" id="{8E9DD15B-F4DB-B31D-8F24-7595842A97C9}"/>
              </a:ext>
            </a:extLst>
          </p:cNvPr>
          <p:cNvSpPr txBox="1"/>
          <p:nvPr/>
        </p:nvSpPr>
        <p:spPr>
          <a:xfrm>
            <a:off x="3113816" y="801748"/>
            <a:ext cx="8811484" cy="567777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b="1" dirty="0"/>
              <a:t>DAGSORDEN</a:t>
            </a:r>
          </a:p>
          <a:p>
            <a:pPr indent="-228600">
              <a:lnSpc>
                <a:spcPct val="90000"/>
              </a:lnSpc>
              <a:spcAft>
                <a:spcPts val="600"/>
              </a:spcAft>
              <a:buFont typeface="Arial" panose="020B0604020202020204" pitchFamily="34" charset="0"/>
              <a:buChar char="•"/>
            </a:pPr>
            <a:endParaRPr lang="en-US" sz="2800"/>
          </a:p>
          <a:p>
            <a:pPr indent="-228600">
              <a:lnSpc>
                <a:spcPct val="90000"/>
              </a:lnSpc>
              <a:spcAft>
                <a:spcPts val="600"/>
              </a:spcAft>
              <a:buFont typeface="Arial" panose="020B0604020202020204" pitchFamily="34" charset="0"/>
              <a:buChar char="•"/>
            </a:pPr>
            <a:r>
              <a:rPr lang="en-US" sz="2800" dirty="0"/>
              <a:t>16.30 - Kort </a:t>
            </a:r>
            <a:r>
              <a:rPr lang="en-US" sz="2800" dirty="0" err="1"/>
              <a:t>velkomst</a:t>
            </a:r>
            <a:r>
              <a:rPr lang="en-US" sz="2800" dirty="0"/>
              <a:t> </a:t>
            </a:r>
          </a:p>
          <a:p>
            <a:pPr indent="-228600">
              <a:lnSpc>
                <a:spcPct val="90000"/>
              </a:lnSpc>
              <a:spcAft>
                <a:spcPts val="600"/>
              </a:spcAft>
              <a:buFont typeface="Arial" panose="020B0604020202020204" pitchFamily="34" charset="0"/>
              <a:buChar char="•"/>
            </a:pPr>
            <a:r>
              <a:rPr lang="en-US" sz="2800" dirty="0"/>
              <a:t>16.35 - </a:t>
            </a:r>
            <a:r>
              <a:rPr lang="en-US" sz="2800" dirty="0" err="1"/>
              <a:t>Børnene</a:t>
            </a:r>
            <a:r>
              <a:rPr lang="en-US" sz="2800" dirty="0"/>
              <a:t> </a:t>
            </a:r>
            <a:r>
              <a:rPr lang="en-US" sz="2800" dirty="0" err="1"/>
              <a:t>præsenterer</a:t>
            </a:r>
            <a:endParaRPr lang="en-US" sz="2800" dirty="0"/>
          </a:p>
          <a:p>
            <a:pPr indent="-228600">
              <a:lnSpc>
                <a:spcPct val="90000"/>
              </a:lnSpc>
              <a:spcAft>
                <a:spcPts val="600"/>
              </a:spcAft>
              <a:buFont typeface="Arial" panose="020B0604020202020204" pitchFamily="34" charset="0"/>
              <a:buChar char="•"/>
            </a:pPr>
            <a:r>
              <a:rPr lang="en-US" sz="2800" dirty="0"/>
              <a:t>16.55 - </a:t>
            </a:r>
            <a:r>
              <a:rPr lang="en-US" sz="2800" dirty="0" err="1"/>
              <a:t>Gruppesamtaler</a:t>
            </a:r>
            <a:r>
              <a:rPr lang="en-US" sz="2800" dirty="0"/>
              <a:t> </a:t>
            </a:r>
            <a:r>
              <a:rPr lang="en-US" sz="2800" dirty="0" err="1"/>
              <a:t>ved</a:t>
            </a:r>
            <a:r>
              <a:rPr lang="en-US" sz="2800" dirty="0"/>
              <a:t> </a:t>
            </a:r>
            <a:r>
              <a:rPr lang="en-US" sz="2800" dirty="0" err="1"/>
              <a:t>borde</a:t>
            </a:r>
            <a:endParaRPr lang="en-US" sz="2800" dirty="0"/>
          </a:p>
          <a:p>
            <a:pPr indent="-228600">
              <a:lnSpc>
                <a:spcPct val="90000"/>
              </a:lnSpc>
              <a:spcAft>
                <a:spcPts val="600"/>
              </a:spcAft>
              <a:buFont typeface="Arial" panose="020B0604020202020204" pitchFamily="34" charset="0"/>
              <a:buChar char="•"/>
            </a:pPr>
            <a:r>
              <a:rPr lang="en-US" sz="2800" dirty="0"/>
              <a:t>17.15 - </a:t>
            </a:r>
            <a:r>
              <a:rPr lang="en-US" sz="2800" dirty="0" err="1"/>
              <a:t>Opsamling</a:t>
            </a:r>
            <a:r>
              <a:rPr lang="en-US" sz="2800" dirty="0"/>
              <a:t> </a:t>
            </a:r>
            <a:r>
              <a:rPr lang="en-US" sz="2800" dirty="0" err="1"/>
              <a:t>fra</a:t>
            </a:r>
            <a:r>
              <a:rPr lang="en-US" sz="2800" dirty="0"/>
              <a:t> </a:t>
            </a:r>
            <a:r>
              <a:rPr lang="en-US" sz="2800" dirty="0" err="1"/>
              <a:t>gruppesamtaler</a:t>
            </a:r>
            <a:endParaRPr lang="en-US" sz="2800" dirty="0"/>
          </a:p>
          <a:p>
            <a:pPr indent="-228600">
              <a:lnSpc>
                <a:spcPct val="90000"/>
              </a:lnSpc>
              <a:spcAft>
                <a:spcPts val="600"/>
              </a:spcAft>
              <a:buFont typeface="Arial" panose="020B0604020202020204" pitchFamily="34" charset="0"/>
              <a:buChar char="•"/>
            </a:pPr>
            <a:r>
              <a:rPr lang="en-US" sz="2800" dirty="0"/>
              <a:t>17.30 - Tak for nu 4.C </a:t>
            </a:r>
          </a:p>
          <a:p>
            <a:pPr indent="-228600">
              <a:lnSpc>
                <a:spcPct val="90000"/>
              </a:lnSpc>
              <a:spcAft>
                <a:spcPts val="600"/>
              </a:spcAft>
              <a:buFont typeface="Arial" panose="020B0604020202020204" pitchFamily="34" charset="0"/>
              <a:buChar char="•"/>
            </a:pPr>
            <a:endParaRPr lang="en-US" sz="2800"/>
          </a:p>
          <a:p>
            <a:pPr indent="-228600">
              <a:lnSpc>
                <a:spcPct val="90000"/>
              </a:lnSpc>
              <a:spcAft>
                <a:spcPts val="600"/>
              </a:spcAft>
              <a:buFont typeface="Arial" panose="020B0604020202020204" pitchFamily="34" charset="0"/>
              <a:buChar char="•"/>
            </a:pPr>
            <a:r>
              <a:rPr lang="en-US" sz="2800" dirty="0"/>
              <a:t>17.30 - </a:t>
            </a:r>
            <a:r>
              <a:rPr lang="en-US" sz="2800" dirty="0" err="1"/>
              <a:t>Forældrene</a:t>
            </a:r>
            <a:r>
              <a:rPr lang="en-US" sz="2800" dirty="0"/>
              <a:t> </a:t>
            </a:r>
            <a:r>
              <a:rPr lang="en-US" sz="2800" dirty="0" err="1"/>
              <a:t>alene</a:t>
            </a:r>
            <a:r>
              <a:rPr lang="en-US" sz="2800" dirty="0"/>
              <a:t> - </a:t>
            </a:r>
            <a:r>
              <a:rPr lang="en-US" sz="2800" dirty="0" err="1"/>
              <a:t>hvad</a:t>
            </a:r>
            <a:r>
              <a:rPr lang="en-US" sz="2800" dirty="0"/>
              <a:t> </a:t>
            </a:r>
            <a:r>
              <a:rPr lang="en-US" sz="2800" dirty="0" err="1"/>
              <a:t>har</a:t>
            </a:r>
            <a:r>
              <a:rPr lang="en-US" sz="2800" dirty="0"/>
              <a:t> vi </a:t>
            </a:r>
            <a:r>
              <a:rPr lang="en-US" sz="2800" dirty="0" err="1"/>
              <a:t>fået</a:t>
            </a:r>
            <a:r>
              <a:rPr lang="en-US" sz="2800" dirty="0"/>
              <a:t> </a:t>
            </a:r>
            <a:r>
              <a:rPr lang="en-US" sz="2800" dirty="0" err="1"/>
              <a:t>ud</a:t>
            </a:r>
            <a:r>
              <a:rPr lang="en-US" sz="2800" dirty="0"/>
              <a:t> </a:t>
            </a:r>
            <a:r>
              <a:rPr lang="en-US" sz="2800" dirty="0" err="1"/>
              <a:t>af</a:t>
            </a:r>
            <a:r>
              <a:rPr lang="en-US" sz="2800" dirty="0"/>
              <a:t> </a:t>
            </a:r>
            <a:r>
              <a:rPr lang="en-US" sz="2800" dirty="0" err="1"/>
              <a:t>dette</a:t>
            </a:r>
            <a:r>
              <a:rPr lang="en-US" sz="2800" dirty="0"/>
              <a:t>?</a:t>
            </a:r>
          </a:p>
          <a:p>
            <a:pPr lvl="3" indent="-228600">
              <a:lnSpc>
                <a:spcPct val="90000"/>
              </a:lnSpc>
              <a:spcAft>
                <a:spcPts val="600"/>
              </a:spcAft>
              <a:buFont typeface="Arial" panose="020B0604020202020204" pitchFamily="34" charset="0"/>
              <a:buChar char="•"/>
            </a:pPr>
            <a:r>
              <a:rPr lang="en-US" sz="2800" dirty="0"/>
              <a:t>Hvad er </a:t>
            </a:r>
            <a:r>
              <a:rPr lang="en-US" sz="2800" dirty="0" err="1"/>
              <a:t>på</a:t>
            </a:r>
            <a:r>
              <a:rPr lang="en-US" sz="2800" dirty="0"/>
              <a:t> </a:t>
            </a:r>
            <a:r>
              <a:rPr lang="en-US" sz="2800" dirty="0" err="1"/>
              <a:t>spil</a:t>
            </a:r>
            <a:r>
              <a:rPr lang="en-US" sz="2800" dirty="0"/>
              <a:t> </a:t>
            </a:r>
            <a:r>
              <a:rPr lang="en-US" sz="2800" dirty="0" err="1"/>
              <a:t>lige</a:t>
            </a:r>
            <a:r>
              <a:rPr lang="en-US" sz="2800" dirty="0"/>
              <a:t> nu? </a:t>
            </a:r>
            <a:r>
              <a:rPr lang="en-US" sz="2800" dirty="0" err="1"/>
              <a:t>Også</a:t>
            </a:r>
            <a:r>
              <a:rPr lang="en-US" sz="2800" dirty="0"/>
              <a:t> </a:t>
            </a:r>
            <a:r>
              <a:rPr lang="en-US" sz="2800" dirty="0" err="1"/>
              <a:t>generelt</a:t>
            </a:r>
            <a:r>
              <a:rPr lang="en-US" sz="2800" dirty="0"/>
              <a:t>.</a:t>
            </a:r>
          </a:p>
          <a:p>
            <a:pPr indent="-228600">
              <a:lnSpc>
                <a:spcPct val="90000"/>
              </a:lnSpc>
              <a:spcAft>
                <a:spcPts val="600"/>
              </a:spcAft>
              <a:buFont typeface="Arial" panose="020B0604020202020204" pitchFamily="34" charset="0"/>
              <a:buChar char="•"/>
            </a:pPr>
            <a:r>
              <a:rPr lang="en-US" sz="2800" dirty="0"/>
              <a:t>18.15 - </a:t>
            </a:r>
            <a:r>
              <a:rPr lang="en-US" sz="2800" dirty="0" err="1"/>
              <a:t>Forældrerådet</a:t>
            </a:r>
            <a:r>
              <a:rPr lang="en-US" sz="2800" dirty="0"/>
              <a:t> er </a:t>
            </a:r>
            <a:r>
              <a:rPr lang="en-US" sz="2800" dirty="0" err="1"/>
              <a:t>på</a:t>
            </a:r>
            <a:endParaRPr lang="en-US" sz="2800" dirty="0"/>
          </a:p>
          <a:p>
            <a:pPr indent="-228600">
              <a:lnSpc>
                <a:spcPct val="90000"/>
              </a:lnSpc>
              <a:spcAft>
                <a:spcPts val="600"/>
              </a:spcAft>
              <a:buFont typeface="Arial" panose="020B0604020202020204" pitchFamily="34" charset="0"/>
              <a:buChar char="•"/>
            </a:pPr>
            <a:r>
              <a:rPr lang="en-US" sz="2800" dirty="0"/>
              <a:t>18.30 - Tak for nu</a:t>
            </a:r>
          </a:p>
        </p:txBody>
      </p:sp>
      <p:pic>
        <p:nvPicPr>
          <p:cNvPr id="7" name="Billede 6" descr="Patienter og pårørende har gavn af sociale medier - Epilepsiforeningen">
            <a:extLst>
              <a:ext uri="{FF2B5EF4-FFF2-40B4-BE49-F238E27FC236}">
                <a16:creationId xmlns:a16="http://schemas.microsoft.com/office/drawing/2014/main" id="{78CB0991-3E9E-1931-7CA8-1BF960667EE7}"/>
              </a:ext>
            </a:extLst>
          </p:cNvPr>
          <p:cNvPicPr>
            <a:picLocks noChangeAspect="1"/>
          </p:cNvPicPr>
          <p:nvPr/>
        </p:nvPicPr>
        <p:blipFill>
          <a:blip r:embed="rId2"/>
          <a:stretch>
            <a:fillRect/>
          </a:stretch>
        </p:blipFill>
        <p:spPr>
          <a:xfrm>
            <a:off x="208984" y="1829365"/>
            <a:ext cx="2630030" cy="2140219"/>
          </a:xfrm>
          <a:prstGeom prst="rect">
            <a:avLst/>
          </a:prstGeom>
        </p:spPr>
      </p:pic>
    </p:spTree>
    <p:extLst>
      <p:ext uri="{BB962C8B-B14F-4D97-AF65-F5344CB8AC3E}">
        <p14:creationId xmlns:p14="http://schemas.microsoft.com/office/powerpoint/2010/main" val="5489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46C9FDE1-56EC-12B6-18BB-9093BE0BF22A}"/>
              </a:ext>
            </a:extLst>
          </p:cNvPr>
          <p:cNvSpPr txBox="1"/>
          <p:nvPr/>
        </p:nvSpPr>
        <p:spPr>
          <a:xfrm>
            <a:off x="228370" y="640080"/>
            <a:ext cx="4818888" cy="148132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400" kern="1200">
                <a:solidFill>
                  <a:schemeClr val="tx1"/>
                </a:solidFill>
                <a:latin typeface="+mj-lt"/>
                <a:ea typeface="+mj-ea"/>
                <a:cs typeface="+mj-cs"/>
              </a:rPr>
              <a:t>DET OFFENTLIGE OG DET PRIVATE RUM PÅ SoMe</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felt 2">
            <a:extLst>
              <a:ext uri="{FF2B5EF4-FFF2-40B4-BE49-F238E27FC236}">
                <a16:creationId xmlns:a16="http://schemas.microsoft.com/office/drawing/2014/main" id="{D6561553-6F9C-A559-E1B4-3C496F52E412}"/>
              </a:ext>
            </a:extLst>
          </p:cNvPr>
          <p:cNvSpPr txBox="1"/>
          <p:nvPr/>
        </p:nvSpPr>
        <p:spPr>
          <a:xfrm>
            <a:off x="228370" y="2747168"/>
            <a:ext cx="4804511" cy="16788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4400">
                <a:solidFill>
                  <a:srgbClr val="4D4D4D"/>
                </a:solidFill>
                <a:ea typeface="+mn-lt"/>
                <a:cs typeface="+mn-lt"/>
              </a:rPr>
              <a:t>Wilfred, Jakob, Frej, Olivia, Julie</a:t>
            </a:r>
            <a:endParaRPr lang="en-US" sz="4400"/>
          </a:p>
          <a:p>
            <a:pPr>
              <a:lnSpc>
                <a:spcPct val="90000"/>
              </a:lnSpc>
              <a:spcAft>
                <a:spcPts val="600"/>
              </a:spcAft>
            </a:pPr>
            <a:endParaRPr lang="en-US" sz="2200"/>
          </a:p>
          <a:p>
            <a:pPr>
              <a:lnSpc>
                <a:spcPct val="90000"/>
              </a:lnSpc>
              <a:spcAft>
                <a:spcPts val="600"/>
              </a:spcAft>
            </a:pPr>
            <a:endParaRPr lang="en-US" sz="2200"/>
          </a:p>
        </p:txBody>
      </p:sp>
      <p:sp>
        <p:nvSpPr>
          <p:cNvPr id="5" name="Tekstfelt 4">
            <a:extLst>
              <a:ext uri="{FF2B5EF4-FFF2-40B4-BE49-F238E27FC236}">
                <a16:creationId xmlns:a16="http://schemas.microsoft.com/office/drawing/2014/main" id="{2B371C86-3E87-0393-EF91-37B7D693929E}"/>
              </a:ext>
            </a:extLst>
          </p:cNvPr>
          <p:cNvSpPr txBox="1"/>
          <p:nvPr/>
        </p:nvSpPr>
        <p:spPr>
          <a:xfrm>
            <a:off x="224287" y="4580626"/>
            <a:ext cx="48279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4D4D4D"/>
                </a:solidFill>
                <a:latin typeface="Open Sans"/>
                <a:ea typeface="Open Sans"/>
                <a:cs typeface="Open Sans"/>
              </a:rPr>
              <a:t>Hvad </a:t>
            </a:r>
            <a:r>
              <a:rPr lang="en-US" err="1">
                <a:solidFill>
                  <a:srgbClr val="4D4D4D"/>
                </a:solidFill>
                <a:latin typeface="Open Sans"/>
                <a:ea typeface="Open Sans"/>
                <a:cs typeface="Open Sans"/>
              </a:rPr>
              <a:t>skal</a:t>
            </a:r>
            <a:r>
              <a:rPr lang="en-US">
                <a:solidFill>
                  <a:srgbClr val="4D4D4D"/>
                </a:solidFill>
                <a:latin typeface="Open Sans"/>
                <a:ea typeface="Open Sans"/>
                <a:cs typeface="Open Sans"/>
              </a:rPr>
              <a:t> vi </a:t>
            </a:r>
            <a:r>
              <a:rPr lang="en-US" err="1">
                <a:solidFill>
                  <a:srgbClr val="4D4D4D"/>
                </a:solidFill>
                <a:latin typeface="Open Sans"/>
                <a:ea typeface="Open Sans"/>
                <a:cs typeface="Open Sans"/>
              </a:rPr>
              <a:t>tænke</a:t>
            </a:r>
            <a:r>
              <a:rPr lang="en-US">
                <a:solidFill>
                  <a:srgbClr val="4D4D4D"/>
                </a:solidFill>
                <a:latin typeface="Open Sans"/>
                <a:ea typeface="Open Sans"/>
                <a:cs typeface="Open Sans"/>
              </a:rPr>
              <a:t> over?</a:t>
            </a:r>
            <a:endParaRPr lang="en-US"/>
          </a:p>
        </p:txBody>
      </p:sp>
      <p:pic>
        <p:nvPicPr>
          <p:cNvPr id="6" name="Billede 5" descr="Et billede, der indeholder tekst, skærmbillede, menu, Tryk&#10;&#10;Beskrivelsen er genereret automatisk">
            <a:extLst>
              <a:ext uri="{FF2B5EF4-FFF2-40B4-BE49-F238E27FC236}">
                <a16:creationId xmlns:a16="http://schemas.microsoft.com/office/drawing/2014/main" id="{C9D493E8-3A95-384F-38E6-805EEE4D4A3B}"/>
              </a:ext>
            </a:extLst>
          </p:cNvPr>
          <p:cNvPicPr>
            <a:picLocks noChangeAspect="1"/>
          </p:cNvPicPr>
          <p:nvPr/>
        </p:nvPicPr>
        <p:blipFill>
          <a:blip r:embed="rId2"/>
          <a:stretch>
            <a:fillRect/>
          </a:stretch>
        </p:blipFill>
        <p:spPr>
          <a:xfrm rot="-5400000">
            <a:off x="6105526" y="-74852"/>
            <a:ext cx="5171176" cy="7007704"/>
          </a:xfrm>
          <a:prstGeom prst="rect">
            <a:avLst/>
          </a:prstGeom>
        </p:spPr>
      </p:pic>
    </p:spTree>
    <p:extLst>
      <p:ext uri="{BB962C8B-B14F-4D97-AF65-F5344CB8AC3E}">
        <p14:creationId xmlns:p14="http://schemas.microsoft.com/office/powerpoint/2010/main" val="407046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46C9FDE1-56EC-12B6-18BB-9093BE0BF22A}"/>
              </a:ext>
            </a:extLst>
          </p:cNvPr>
          <p:cNvSpPr txBox="1"/>
          <p:nvPr/>
        </p:nvSpPr>
        <p:spPr>
          <a:xfrm>
            <a:off x="630936" y="640080"/>
            <a:ext cx="4818888" cy="148132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400" b="1">
                <a:solidFill>
                  <a:srgbClr val="4D4D4D"/>
                </a:solidFill>
                <a:ea typeface="+mn-lt"/>
                <a:cs typeface="+mn-lt"/>
              </a:rPr>
              <a:t>Kommunikation </a:t>
            </a:r>
            <a:r>
              <a:rPr lang="en-US" sz="4400" b="1" err="1">
                <a:solidFill>
                  <a:srgbClr val="4D4D4D"/>
                </a:solidFill>
                <a:ea typeface="+mn-lt"/>
                <a:cs typeface="+mn-lt"/>
              </a:rPr>
              <a:t>før</a:t>
            </a:r>
            <a:r>
              <a:rPr lang="en-US" sz="4400" b="1">
                <a:solidFill>
                  <a:srgbClr val="4D4D4D"/>
                </a:solidFill>
                <a:ea typeface="+mn-lt"/>
                <a:cs typeface="+mn-lt"/>
              </a:rPr>
              <a:t> </a:t>
            </a:r>
            <a:r>
              <a:rPr lang="en-US" sz="4400" b="1" err="1">
                <a:solidFill>
                  <a:srgbClr val="4D4D4D"/>
                </a:solidFill>
                <a:ea typeface="+mn-lt"/>
                <a:cs typeface="+mn-lt"/>
              </a:rPr>
              <a:t>og</a:t>
            </a:r>
            <a:r>
              <a:rPr lang="en-US" sz="4400" b="1">
                <a:solidFill>
                  <a:srgbClr val="4D4D4D"/>
                </a:solidFill>
                <a:ea typeface="+mn-lt"/>
                <a:cs typeface="+mn-lt"/>
              </a:rPr>
              <a:t> nu</a:t>
            </a:r>
            <a:endParaRPr lang="da-DK" sz="4400">
              <a:ea typeface="+mj-ea"/>
              <a:cs typeface="+mj-cs"/>
            </a:endParaRP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felt 2">
            <a:extLst>
              <a:ext uri="{FF2B5EF4-FFF2-40B4-BE49-F238E27FC236}">
                <a16:creationId xmlns:a16="http://schemas.microsoft.com/office/drawing/2014/main" id="{D6561553-6F9C-A559-E1B4-3C496F52E412}"/>
              </a:ext>
            </a:extLst>
          </p:cNvPr>
          <p:cNvSpPr txBox="1"/>
          <p:nvPr/>
        </p:nvSpPr>
        <p:spPr>
          <a:xfrm>
            <a:off x="645313" y="2761545"/>
            <a:ext cx="4804511" cy="16788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4800">
                <a:solidFill>
                  <a:srgbClr val="4D4D4D"/>
                </a:solidFill>
                <a:ea typeface="+mn-lt"/>
                <a:cs typeface="+mn-lt"/>
              </a:rPr>
              <a:t>Albert, Florian, Elisa, Maya</a:t>
            </a:r>
            <a:endParaRPr lang="da-DK" sz="4800"/>
          </a:p>
          <a:p>
            <a:pPr>
              <a:lnSpc>
                <a:spcPct val="90000"/>
              </a:lnSpc>
              <a:spcAft>
                <a:spcPts val="600"/>
              </a:spcAft>
            </a:pPr>
            <a:endParaRPr lang="en-US" sz="2200"/>
          </a:p>
          <a:p>
            <a:pPr>
              <a:lnSpc>
                <a:spcPct val="90000"/>
              </a:lnSpc>
              <a:spcAft>
                <a:spcPts val="600"/>
              </a:spcAft>
            </a:pPr>
            <a:endParaRPr lang="en-US" sz="2200"/>
          </a:p>
        </p:txBody>
      </p:sp>
      <p:sp>
        <p:nvSpPr>
          <p:cNvPr id="5" name="Tekstfelt 4">
            <a:extLst>
              <a:ext uri="{FF2B5EF4-FFF2-40B4-BE49-F238E27FC236}">
                <a16:creationId xmlns:a16="http://schemas.microsoft.com/office/drawing/2014/main" id="{2B371C86-3E87-0393-EF91-37B7D693929E}"/>
              </a:ext>
            </a:extLst>
          </p:cNvPr>
          <p:cNvSpPr txBox="1"/>
          <p:nvPr/>
        </p:nvSpPr>
        <p:spPr>
          <a:xfrm>
            <a:off x="641230" y="4494362"/>
            <a:ext cx="48279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4D4D4D"/>
              </a:solidFill>
              <a:latin typeface="Open Sans"/>
              <a:ea typeface="Open Sans"/>
              <a:cs typeface="Open Sans"/>
            </a:endParaRPr>
          </a:p>
          <a:p>
            <a:r>
              <a:rPr lang="en-US">
                <a:solidFill>
                  <a:srgbClr val="4D4D4D"/>
                </a:solidFill>
                <a:latin typeface="Open Sans"/>
                <a:ea typeface="Open Sans"/>
                <a:cs typeface="Open Sans"/>
              </a:rPr>
              <a:t>Hvad </a:t>
            </a:r>
            <a:r>
              <a:rPr lang="en-US" err="1">
                <a:solidFill>
                  <a:srgbClr val="4D4D4D"/>
                </a:solidFill>
                <a:latin typeface="Open Sans"/>
                <a:ea typeface="Open Sans"/>
                <a:cs typeface="Open Sans"/>
              </a:rPr>
              <a:t>gjorde</a:t>
            </a:r>
            <a:r>
              <a:rPr lang="en-US">
                <a:solidFill>
                  <a:srgbClr val="4D4D4D"/>
                </a:solidFill>
                <a:latin typeface="Open Sans"/>
                <a:ea typeface="Open Sans"/>
                <a:cs typeface="Open Sans"/>
              </a:rPr>
              <a:t> </a:t>
            </a:r>
            <a:r>
              <a:rPr lang="en-US" err="1">
                <a:solidFill>
                  <a:srgbClr val="4D4D4D"/>
                </a:solidFill>
                <a:latin typeface="Open Sans"/>
                <a:ea typeface="Open Sans"/>
                <a:cs typeface="Open Sans"/>
              </a:rPr>
              <a:t>jeres</a:t>
            </a:r>
            <a:r>
              <a:rPr lang="en-US">
                <a:solidFill>
                  <a:srgbClr val="4D4D4D"/>
                </a:solidFill>
                <a:latin typeface="Open Sans"/>
                <a:ea typeface="Open Sans"/>
                <a:cs typeface="Open Sans"/>
              </a:rPr>
              <a:t> </a:t>
            </a:r>
            <a:r>
              <a:rPr lang="en-US" err="1">
                <a:solidFill>
                  <a:srgbClr val="4D4D4D"/>
                </a:solidFill>
                <a:latin typeface="Open Sans"/>
                <a:ea typeface="Open Sans"/>
                <a:cs typeface="Open Sans"/>
              </a:rPr>
              <a:t>forældre</a:t>
            </a:r>
            <a:r>
              <a:rPr lang="en-US">
                <a:solidFill>
                  <a:srgbClr val="4D4D4D"/>
                </a:solidFill>
                <a:latin typeface="Open Sans"/>
                <a:ea typeface="Open Sans"/>
                <a:cs typeface="Open Sans"/>
              </a:rPr>
              <a:t>?</a:t>
            </a:r>
            <a:endParaRPr lang="en-US">
              <a:solidFill>
                <a:srgbClr val="000000"/>
              </a:solidFill>
              <a:latin typeface="Aptos" panose="020B0004020202020204"/>
              <a:ea typeface="Open Sans"/>
              <a:cs typeface="Open Sans"/>
            </a:endParaRPr>
          </a:p>
          <a:p>
            <a:r>
              <a:rPr lang="en-US">
                <a:solidFill>
                  <a:srgbClr val="4D4D4D"/>
                </a:solidFill>
                <a:latin typeface="Open Sans"/>
                <a:ea typeface="Open Sans"/>
                <a:cs typeface="Open Sans"/>
              </a:rPr>
              <a:t>Hvad </a:t>
            </a:r>
            <a:r>
              <a:rPr lang="en-US" err="1">
                <a:solidFill>
                  <a:srgbClr val="4D4D4D"/>
                </a:solidFill>
                <a:latin typeface="Open Sans"/>
                <a:ea typeface="Open Sans"/>
                <a:cs typeface="Open Sans"/>
              </a:rPr>
              <a:t>gør</a:t>
            </a:r>
            <a:r>
              <a:rPr lang="en-US">
                <a:solidFill>
                  <a:srgbClr val="4D4D4D"/>
                </a:solidFill>
                <a:latin typeface="Open Sans"/>
                <a:ea typeface="Open Sans"/>
                <a:cs typeface="Open Sans"/>
              </a:rPr>
              <a:t> I?</a:t>
            </a:r>
            <a:endParaRPr lang="en-US">
              <a:solidFill>
                <a:srgbClr val="000000"/>
              </a:solidFill>
              <a:latin typeface="Aptos" panose="020B0004020202020204"/>
              <a:ea typeface="Open Sans"/>
              <a:cs typeface="Open Sans"/>
            </a:endParaRPr>
          </a:p>
          <a:p>
            <a:r>
              <a:rPr lang="en-US">
                <a:solidFill>
                  <a:srgbClr val="4D4D4D"/>
                </a:solidFill>
                <a:latin typeface="Open Sans"/>
                <a:ea typeface="Open Sans"/>
                <a:cs typeface="Open Sans"/>
              </a:rPr>
              <a:t>Hvad </a:t>
            </a:r>
            <a:r>
              <a:rPr lang="en-US" err="1">
                <a:solidFill>
                  <a:srgbClr val="4D4D4D"/>
                </a:solidFill>
                <a:latin typeface="Open Sans"/>
                <a:ea typeface="Open Sans"/>
                <a:cs typeface="Open Sans"/>
              </a:rPr>
              <a:t>skal</a:t>
            </a:r>
            <a:r>
              <a:rPr lang="en-US">
                <a:solidFill>
                  <a:srgbClr val="4D4D4D"/>
                </a:solidFill>
                <a:latin typeface="Open Sans"/>
                <a:ea typeface="Open Sans"/>
                <a:cs typeface="Open Sans"/>
              </a:rPr>
              <a:t> vi </a:t>
            </a:r>
            <a:r>
              <a:rPr lang="en-US" err="1">
                <a:solidFill>
                  <a:srgbClr val="4D4D4D"/>
                </a:solidFill>
                <a:latin typeface="Open Sans"/>
                <a:ea typeface="Open Sans"/>
                <a:cs typeface="Open Sans"/>
              </a:rPr>
              <a:t>tænke</a:t>
            </a:r>
            <a:r>
              <a:rPr lang="en-US">
                <a:solidFill>
                  <a:srgbClr val="4D4D4D"/>
                </a:solidFill>
                <a:latin typeface="Open Sans"/>
                <a:ea typeface="Open Sans"/>
                <a:cs typeface="Open Sans"/>
              </a:rPr>
              <a:t> over?</a:t>
            </a:r>
            <a:endParaRPr lang="en-US"/>
          </a:p>
        </p:txBody>
      </p:sp>
      <p:pic>
        <p:nvPicPr>
          <p:cNvPr id="2" name="Billede 1" descr="Et billede, der indeholder tegneserie, Animeret tegnefilm, Ansigt, clipart&#10;&#10;Beskrivelsen er genereret automatisk">
            <a:extLst>
              <a:ext uri="{FF2B5EF4-FFF2-40B4-BE49-F238E27FC236}">
                <a16:creationId xmlns:a16="http://schemas.microsoft.com/office/drawing/2014/main" id="{E4B09F1C-C4ED-C644-BDB8-033F2A3C0C04}"/>
              </a:ext>
            </a:extLst>
          </p:cNvPr>
          <p:cNvPicPr>
            <a:picLocks noChangeAspect="1"/>
          </p:cNvPicPr>
          <p:nvPr/>
        </p:nvPicPr>
        <p:blipFill>
          <a:blip r:embed="rId2"/>
          <a:stretch>
            <a:fillRect/>
          </a:stretch>
        </p:blipFill>
        <p:spPr>
          <a:xfrm>
            <a:off x="7098282" y="185738"/>
            <a:ext cx="4781550" cy="6486525"/>
          </a:xfrm>
          <a:prstGeom prst="rect">
            <a:avLst/>
          </a:prstGeom>
        </p:spPr>
      </p:pic>
    </p:spTree>
    <p:extLst>
      <p:ext uri="{BB962C8B-B14F-4D97-AF65-F5344CB8AC3E}">
        <p14:creationId xmlns:p14="http://schemas.microsoft.com/office/powerpoint/2010/main" val="330943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felt 2">
            <a:extLst>
              <a:ext uri="{FF2B5EF4-FFF2-40B4-BE49-F238E27FC236}">
                <a16:creationId xmlns:a16="http://schemas.microsoft.com/office/drawing/2014/main" id="{A58B4056-5F19-2E97-DFF1-C399E9899145}"/>
              </a:ext>
            </a:extLst>
          </p:cNvPr>
          <p:cNvSpPr txBox="1"/>
          <p:nvPr/>
        </p:nvSpPr>
        <p:spPr>
          <a:xfrm>
            <a:off x="6889833" y="1188637"/>
            <a:ext cx="4218138" cy="15972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200" kern="1200">
                <a:solidFill>
                  <a:schemeClr val="tx1"/>
                </a:solidFill>
                <a:latin typeface="+mj-lt"/>
                <a:ea typeface="+mj-ea"/>
                <a:cs typeface="+mj-cs"/>
              </a:rPr>
              <a:t>Mohammad, Artur, Malte, Naja, Vilma</a:t>
            </a:r>
          </a:p>
        </p:txBody>
      </p:sp>
      <p:pic>
        <p:nvPicPr>
          <p:cNvPr id="9" name="Billede 8" descr="Et billede, der indeholder clipart, smiley, smil, Animeret tegnefilm&#10;&#10;Beskrivelsen er genereret automatisk">
            <a:extLst>
              <a:ext uri="{FF2B5EF4-FFF2-40B4-BE49-F238E27FC236}">
                <a16:creationId xmlns:a16="http://schemas.microsoft.com/office/drawing/2014/main" id="{82C90903-8907-6586-541B-CA8085C6A957}"/>
              </a:ext>
            </a:extLst>
          </p:cNvPr>
          <p:cNvPicPr>
            <a:picLocks noChangeAspect="1"/>
          </p:cNvPicPr>
          <p:nvPr/>
        </p:nvPicPr>
        <p:blipFill rotWithShape="1">
          <a:blip r:embed="rId2"/>
          <a:srcRect l="11116" r="-1" b="-1"/>
          <a:stretch/>
        </p:blipFill>
        <p:spPr>
          <a:xfrm>
            <a:off x="621669" y="623267"/>
            <a:ext cx="2688336" cy="2758221"/>
          </a:xfrm>
          <a:prstGeom prst="rect">
            <a:avLst/>
          </a:prstGeom>
        </p:spPr>
      </p:pic>
      <p:pic>
        <p:nvPicPr>
          <p:cNvPr id="7" name="Billede 6" descr="Et billede, der indeholder tegneserie, Plysdyr, plys, stof&#10;&#10;Beskrivelsen er genereret automatisk">
            <a:extLst>
              <a:ext uri="{FF2B5EF4-FFF2-40B4-BE49-F238E27FC236}">
                <a16:creationId xmlns:a16="http://schemas.microsoft.com/office/drawing/2014/main" id="{9F73B854-F873-CC52-2AFE-D2CDD881CEEE}"/>
              </a:ext>
            </a:extLst>
          </p:cNvPr>
          <p:cNvPicPr>
            <a:picLocks noChangeAspect="1"/>
          </p:cNvPicPr>
          <p:nvPr/>
        </p:nvPicPr>
        <p:blipFill rotWithShape="1">
          <a:blip r:embed="rId3"/>
          <a:srcRect t="4240" r="-5" b="-5"/>
          <a:stretch/>
        </p:blipFill>
        <p:spPr>
          <a:xfrm rot="5400000">
            <a:off x="3375647" y="658209"/>
            <a:ext cx="2758220" cy="2688336"/>
          </a:xfrm>
          <a:prstGeom prst="rect">
            <a:avLst/>
          </a:prstGeom>
        </p:spPr>
      </p:pic>
      <p:pic>
        <p:nvPicPr>
          <p:cNvPr id="8" name="Billede 7" descr="Et billede, der indeholder smiley, tegneserie, clipart, gul&#10;&#10;Beskrivelsen er genereret automatisk">
            <a:extLst>
              <a:ext uri="{FF2B5EF4-FFF2-40B4-BE49-F238E27FC236}">
                <a16:creationId xmlns:a16="http://schemas.microsoft.com/office/drawing/2014/main" id="{564AC83F-DFB5-0736-89B3-47A0F63F7A23}"/>
              </a:ext>
            </a:extLst>
          </p:cNvPr>
          <p:cNvPicPr>
            <a:picLocks noChangeAspect="1"/>
          </p:cNvPicPr>
          <p:nvPr/>
        </p:nvPicPr>
        <p:blipFill rotWithShape="1">
          <a:blip r:embed="rId4"/>
          <a:srcRect l="4917" r="4106" b="-2"/>
          <a:stretch/>
        </p:blipFill>
        <p:spPr>
          <a:xfrm>
            <a:off x="621669" y="3472928"/>
            <a:ext cx="2689848" cy="2758235"/>
          </a:xfrm>
          <a:prstGeom prst="rect">
            <a:avLst/>
          </a:prstGeom>
        </p:spPr>
      </p:pic>
      <p:pic>
        <p:nvPicPr>
          <p:cNvPr id="6" name="Billede 5" descr="Et billede, der indeholder smil, smiley, gul, tegneserie&#10;&#10;Beskrivelsen er genereret automatisk">
            <a:extLst>
              <a:ext uri="{FF2B5EF4-FFF2-40B4-BE49-F238E27FC236}">
                <a16:creationId xmlns:a16="http://schemas.microsoft.com/office/drawing/2014/main" id="{C211C1E6-C41C-CA1A-1C8E-9E71053A6189}"/>
              </a:ext>
            </a:extLst>
          </p:cNvPr>
          <p:cNvPicPr>
            <a:picLocks noChangeAspect="1"/>
          </p:cNvPicPr>
          <p:nvPr/>
        </p:nvPicPr>
        <p:blipFill rotWithShape="1">
          <a:blip r:embed="rId5"/>
          <a:srcRect l="4347" r="2759" b="-6"/>
          <a:stretch/>
        </p:blipFill>
        <p:spPr>
          <a:xfrm>
            <a:off x="3409077" y="3472928"/>
            <a:ext cx="2689848" cy="2758235"/>
          </a:xfrm>
          <a:prstGeom prst="rect">
            <a:avLst/>
          </a:prstGeom>
        </p:spPr>
      </p:pic>
      <p:sp>
        <p:nvSpPr>
          <p:cNvPr id="30" name="Right Triangle 2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felt 3">
            <a:extLst>
              <a:ext uri="{FF2B5EF4-FFF2-40B4-BE49-F238E27FC236}">
                <a16:creationId xmlns:a16="http://schemas.microsoft.com/office/drawing/2014/main" id="{2A8402AD-E13A-D278-4346-1C5DCDCA02B4}"/>
              </a:ext>
            </a:extLst>
          </p:cNvPr>
          <p:cNvSpPr txBox="1"/>
          <p:nvPr/>
        </p:nvSpPr>
        <p:spPr>
          <a:xfrm>
            <a:off x="6889831" y="2998277"/>
            <a:ext cx="3963699" cy="18937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Misforståelser og emojies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Hvad kan vi tænke over?</a:t>
            </a:r>
          </a:p>
        </p:txBody>
      </p:sp>
      <p:sp>
        <p:nvSpPr>
          <p:cNvPr id="32" name="Rectangle 3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54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felt 1">
            <a:extLst>
              <a:ext uri="{FF2B5EF4-FFF2-40B4-BE49-F238E27FC236}">
                <a16:creationId xmlns:a16="http://schemas.microsoft.com/office/drawing/2014/main" id="{EDECF4B8-7631-E394-DFEE-C300468C8E66}"/>
              </a:ext>
            </a:extLst>
          </p:cNvPr>
          <p:cNvSpPr txBox="1"/>
          <p:nvPr/>
        </p:nvSpPr>
        <p:spPr>
          <a:xfrm>
            <a:off x="640080" y="325369"/>
            <a:ext cx="4368602" cy="19568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a:latin typeface="+mj-lt"/>
                <a:ea typeface="+mj-ea"/>
                <a:cs typeface="+mj-cs"/>
              </a:rPr>
              <a:t>Falk, Sylvester, Agnes, Solvej</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felt 2">
            <a:extLst>
              <a:ext uri="{FF2B5EF4-FFF2-40B4-BE49-F238E27FC236}">
                <a16:creationId xmlns:a16="http://schemas.microsoft.com/office/drawing/2014/main" id="{32F19BC9-D2BA-237A-E383-D22F388C9DAA}"/>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Bef>
                <a:spcPts val="1000"/>
              </a:spcBef>
              <a:buFont typeface="Arial" panose="020B0604020202020204" pitchFamily="34" charset="0"/>
              <a:buChar char="•"/>
            </a:pPr>
            <a:r>
              <a:rPr lang="en-US" sz="2200"/>
              <a:t>Forskellen på online og offline kommunikation - og vores handlinger.</a:t>
            </a:r>
          </a:p>
          <a:p>
            <a:pPr indent="-228600">
              <a:lnSpc>
                <a:spcPct val="90000"/>
              </a:lnSpc>
              <a:spcBef>
                <a:spcPts val="1000"/>
              </a:spcBef>
              <a:buFont typeface="Arial" panose="020B0604020202020204" pitchFamily="34" charset="0"/>
              <a:buChar char="•"/>
            </a:pPr>
            <a:endParaRPr lang="en-US" sz="2200"/>
          </a:p>
          <a:p>
            <a:pPr indent="-228600">
              <a:lnSpc>
                <a:spcPct val="90000"/>
              </a:lnSpc>
              <a:spcBef>
                <a:spcPts val="1000"/>
              </a:spcBef>
              <a:buFont typeface="Arial" panose="020B0604020202020204" pitchFamily="34" charset="0"/>
              <a:buChar char="•"/>
            </a:pPr>
            <a:r>
              <a:rPr lang="en-US" sz="2200"/>
              <a:t> Hvad skal vi tænke over?</a:t>
            </a:r>
          </a:p>
        </p:txBody>
      </p:sp>
      <p:pic>
        <p:nvPicPr>
          <p:cNvPr id="5" name="Billede 4" descr="Et billede, der indeholder tekst, Mobiltelefon, skærmbillede, Mobilenhed&#10;&#10;Beskrivelsen er genereret automatisk">
            <a:extLst>
              <a:ext uri="{FF2B5EF4-FFF2-40B4-BE49-F238E27FC236}">
                <a16:creationId xmlns:a16="http://schemas.microsoft.com/office/drawing/2014/main" id="{A820E9A0-8A9F-5792-6BDC-F720FE70EB5F}"/>
              </a:ext>
            </a:extLst>
          </p:cNvPr>
          <p:cNvPicPr>
            <a:picLocks noChangeAspect="1"/>
          </p:cNvPicPr>
          <p:nvPr/>
        </p:nvPicPr>
        <p:blipFill rotWithShape="1">
          <a:blip r:embed="rId2"/>
          <a:srcRect t="10317" r="2" b="1017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617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felt 4">
            <a:extLst>
              <a:ext uri="{FF2B5EF4-FFF2-40B4-BE49-F238E27FC236}">
                <a16:creationId xmlns:a16="http://schemas.microsoft.com/office/drawing/2014/main" id="{86BDD106-B208-56DA-57E2-6C15C75E45AC}"/>
              </a:ext>
            </a:extLst>
          </p:cNvPr>
          <p:cNvSpPr txBox="1"/>
          <p:nvPr/>
        </p:nvSpPr>
        <p:spPr>
          <a:xfrm>
            <a:off x="630936" y="2660904"/>
            <a:ext cx="6788586"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200" b="1"/>
          </a:p>
          <a:p>
            <a:pPr indent="-228600">
              <a:lnSpc>
                <a:spcPct val="90000"/>
              </a:lnSpc>
              <a:spcAft>
                <a:spcPts val="600"/>
              </a:spcAft>
              <a:buFont typeface="Arial" panose="020B0604020202020204" pitchFamily="34" charset="0"/>
              <a:buChar char="•"/>
            </a:pPr>
            <a:r>
              <a:rPr lang="en-US" sz="2200"/>
              <a:t>Hvad </a:t>
            </a:r>
            <a:r>
              <a:rPr lang="en-US" sz="2200" err="1"/>
              <a:t>kan</a:t>
            </a:r>
            <a:r>
              <a:rPr lang="en-US" sz="2200"/>
              <a:t> der </a:t>
            </a:r>
            <a:r>
              <a:rPr lang="en-US" sz="2200" err="1"/>
              <a:t>ske</a:t>
            </a:r>
            <a:r>
              <a:rPr lang="en-US" sz="2200"/>
              <a:t> </a:t>
            </a:r>
            <a:r>
              <a:rPr lang="en-US" sz="2200" err="1"/>
              <a:t>hvis</a:t>
            </a:r>
            <a:r>
              <a:rPr lang="en-US" sz="2200"/>
              <a:t> man </a:t>
            </a:r>
            <a:r>
              <a:rPr lang="en-US" sz="2200" err="1"/>
              <a:t>ikke</a:t>
            </a:r>
            <a:r>
              <a:rPr lang="en-US" sz="2200"/>
              <a:t> holder den</a:t>
            </a:r>
            <a:br>
              <a:rPr lang="en-US" sz="2200"/>
            </a:br>
            <a:r>
              <a:rPr lang="en-US" sz="2200"/>
              <a:t> </a:t>
            </a:r>
            <a:r>
              <a:rPr lang="en-US" sz="2200" err="1"/>
              <a:t>gode</a:t>
            </a:r>
            <a:r>
              <a:rPr lang="en-US" sz="2200"/>
              <a:t> </a:t>
            </a:r>
            <a:r>
              <a:rPr lang="en-US" sz="2200" err="1"/>
              <a:t>stil</a:t>
            </a:r>
            <a:r>
              <a:rPr lang="en-US" sz="2200"/>
              <a:t>? </a:t>
            </a:r>
          </a:p>
          <a:p>
            <a:pPr indent="-228600">
              <a:lnSpc>
                <a:spcPct val="90000"/>
              </a:lnSpc>
              <a:spcAft>
                <a:spcPts val="600"/>
              </a:spcAft>
              <a:buFont typeface="Arial" panose="020B0604020202020204" pitchFamily="34" charset="0"/>
              <a:buChar char="•"/>
            </a:pPr>
            <a:r>
              <a:rPr lang="en-US" sz="2200" err="1"/>
              <a:t>Lovgivning</a:t>
            </a:r>
            <a:r>
              <a:rPr lang="en-US" sz="2200"/>
              <a:t> </a:t>
            </a:r>
          </a:p>
          <a:p>
            <a:pPr indent="-228600">
              <a:lnSpc>
                <a:spcPct val="90000"/>
              </a:lnSpc>
              <a:spcAft>
                <a:spcPts val="600"/>
              </a:spcAft>
              <a:buFont typeface="Arial" panose="020B0604020202020204" pitchFamily="34" charset="0"/>
              <a:buChar char="•"/>
            </a:pPr>
            <a:r>
              <a:rPr lang="en-US" sz="2200"/>
              <a:t>Hvad </a:t>
            </a:r>
            <a:r>
              <a:rPr lang="en-US" sz="2200" err="1"/>
              <a:t>skal</a:t>
            </a:r>
            <a:r>
              <a:rPr lang="en-US" sz="2200"/>
              <a:t> vi </a:t>
            </a:r>
            <a:r>
              <a:rPr lang="en-US" sz="2200" err="1"/>
              <a:t>tænke</a:t>
            </a:r>
            <a:r>
              <a:rPr lang="en-US" sz="2200"/>
              <a:t> over?</a:t>
            </a:r>
          </a:p>
        </p:txBody>
      </p:sp>
      <p:pic>
        <p:nvPicPr>
          <p:cNvPr id="3" name="Billede 2" descr="Et billede, der indeholder tekst, skærmbillede, clipart, tegneserie&#10;&#10;Beskrivelsen er genereret automatisk">
            <a:extLst>
              <a:ext uri="{FF2B5EF4-FFF2-40B4-BE49-F238E27FC236}">
                <a16:creationId xmlns:a16="http://schemas.microsoft.com/office/drawing/2014/main" id="{7824BAF4-FCA0-9FF5-EBA1-0394674B60B7}"/>
              </a:ext>
            </a:extLst>
          </p:cNvPr>
          <p:cNvPicPr>
            <a:picLocks noChangeAspect="1"/>
          </p:cNvPicPr>
          <p:nvPr/>
        </p:nvPicPr>
        <p:blipFill>
          <a:blip r:embed="rId2"/>
          <a:stretch>
            <a:fillRect/>
          </a:stretch>
        </p:blipFill>
        <p:spPr>
          <a:xfrm>
            <a:off x="7200428" y="7477"/>
            <a:ext cx="4751452" cy="6857424"/>
          </a:xfrm>
          <a:prstGeom prst="rect">
            <a:avLst/>
          </a:prstGeom>
        </p:spPr>
      </p:pic>
      <p:sp>
        <p:nvSpPr>
          <p:cNvPr id="6" name="Tekstfelt 5">
            <a:extLst>
              <a:ext uri="{FF2B5EF4-FFF2-40B4-BE49-F238E27FC236}">
                <a16:creationId xmlns:a16="http://schemas.microsoft.com/office/drawing/2014/main" id="{D4F43703-DC32-245C-A86E-597FE3C38D30}"/>
              </a:ext>
            </a:extLst>
          </p:cNvPr>
          <p:cNvSpPr txBox="1"/>
          <p:nvPr/>
        </p:nvSpPr>
        <p:spPr>
          <a:xfrm>
            <a:off x="626853" y="368060"/>
            <a:ext cx="65819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De fem </a:t>
            </a:r>
            <a:r>
              <a:rPr lang="en-US" sz="3600" b="1" err="1"/>
              <a:t>tommelfingerregler</a:t>
            </a:r>
            <a:r>
              <a:rPr lang="en-US" sz="3600" b="1"/>
              <a:t> - </a:t>
            </a:r>
            <a:r>
              <a:rPr lang="en-US" sz="3600" b="1" err="1"/>
              <a:t>hvad</a:t>
            </a:r>
            <a:r>
              <a:rPr lang="en-US" sz="3600" b="1"/>
              <a:t> </a:t>
            </a:r>
            <a:r>
              <a:rPr lang="en-US" sz="3600" b="1" err="1"/>
              <a:t>siger</a:t>
            </a:r>
            <a:r>
              <a:rPr lang="en-US" sz="3600" b="1"/>
              <a:t> </a:t>
            </a:r>
            <a:r>
              <a:rPr lang="en-US" sz="3600" b="1" err="1"/>
              <a:t>loven</a:t>
            </a:r>
            <a:r>
              <a:rPr lang="en-US" sz="3600" b="1"/>
              <a:t>?</a:t>
            </a:r>
            <a:endParaRPr lang="da-DK" sz="3600"/>
          </a:p>
        </p:txBody>
      </p:sp>
      <p:sp>
        <p:nvSpPr>
          <p:cNvPr id="7" name="Tekstfelt 6">
            <a:extLst>
              <a:ext uri="{FF2B5EF4-FFF2-40B4-BE49-F238E27FC236}">
                <a16:creationId xmlns:a16="http://schemas.microsoft.com/office/drawing/2014/main" id="{9A76EDA1-02DF-0B99-CBA1-D203F2D008A7}"/>
              </a:ext>
            </a:extLst>
          </p:cNvPr>
          <p:cNvSpPr txBox="1"/>
          <p:nvPr/>
        </p:nvSpPr>
        <p:spPr>
          <a:xfrm>
            <a:off x="626853" y="5170098"/>
            <a:ext cx="633753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4D4D4D"/>
                </a:solidFill>
                <a:latin typeface="Open Sans"/>
                <a:ea typeface="Open Sans"/>
                <a:cs typeface="Open Sans"/>
              </a:rPr>
              <a:t>Noah, Ludvig, Avra, Elin</a:t>
            </a:r>
            <a:endParaRPr lang="en-US" sz="3600"/>
          </a:p>
        </p:txBody>
      </p:sp>
    </p:spTree>
    <p:extLst>
      <p:ext uri="{BB962C8B-B14F-4D97-AF65-F5344CB8AC3E}">
        <p14:creationId xmlns:p14="http://schemas.microsoft.com/office/powerpoint/2010/main" val="157841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B7A1C6DA-D6A8-CA1C-06B4-6993728CBBF1}"/>
              </a:ext>
            </a:extLst>
          </p:cNvPr>
          <p:cNvSpPr txBox="1"/>
          <p:nvPr/>
        </p:nvSpPr>
        <p:spPr>
          <a:xfrm>
            <a:off x="492162" y="638138"/>
            <a:ext cx="1158464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err="1"/>
              <a:t>Gruppesamtaler</a:t>
            </a:r>
            <a:r>
              <a:rPr lang="en-US" sz="3000" b="1"/>
              <a:t> </a:t>
            </a:r>
            <a:r>
              <a:rPr lang="en-US" sz="3000" b="1" err="1"/>
              <a:t>børn</a:t>
            </a:r>
            <a:r>
              <a:rPr lang="en-US" sz="3000" b="1"/>
              <a:t>/</a:t>
            </a:r>
            <a:r>
              <a:rPr lang="en-US" sz="3000" b="1" err="1"/>
              <a:t>voksne</a:t>
            </a:r>
            <a:r>
              <a:rPr lang="en-US" sz="3000" b="1"/>
              <a:t>:</a:t>
            </a:r>
          </a:p>
          <a:p>
            <a:endParaRPr lang="en-US" sz="3000"/>
          </a:p>
          <a:p>
            <a:r>
              <a:rPr lang="en-US" sz="3000"/>
              <a:t>1.Tal om </a:t>
            </a:r>
            <a:r>
              <a:rPr lang="en-US" sz="3000" err="1"/>
              <a:t>hvordan</a:t>
            </a:r>
            <a:r>
              <a:rPr lang="en-US" sz="3000"/>
              <a:t> </a:t>
            </a:r>
            <a:r>
              <a:rPr lang="en-US" sz="3000" err="1"/>
              <a:t>børn</a:t>
            </a:r>
            <a:r>
              <a:rPr lang="en-US" sz="3000"/>
              <a:t> </a:t>
            </a:r>
            <a:r>
              <a:rPr lang="en-US" sz="3000" err="1"/>
              <a:t>og</a:t>
            </a:r>
            <a:r>
              <a:rPr lang="en-US" sz="3000"/>
              <a:t> </a:t>
            </a:r>
            <a:r>
              <a:rPr lang="en-US" sz="3000" err="1"/>
              <a:t>forældre</a:t>
            </a:r>
            <a:r>
              <a:rPr lang="en-US" sz="3000"/>
              <a:t> </a:t>
            </a:r>
            <a:r>
              <a:rPr lang="en-US" sz="3000" err="1"/>
              <a:t>kan</a:t>
            </a:r>
            <a:r>
              <a:rPr lang="en-US" sz="3000"/>
              <a:t> </a:t>
            </a:r>
            <a:r>
              <a:rPr lang="en-US" sz="3000" err="1"/>
              <a:t>hjælpe</a:t>
            </a:r>
            <a:r>
              <a:rPr lang="en-US" sz="3000"/>
              <a:t> </a:t>
            </a:r>
            <a:r>
              <a:rPr lang="en-US" sz="3000" err="1"/>
              <a:t>hinanden</a:t>
            </a:r>
            <a:r>
              <a:rPr lang="en-US" sz="3000"/>
              <a:t>, </a:t>
            </a:r>
            <a:r>
              <a:rPr lang="en-US" sz="3000" err="1"/>
              <a:t>hvis</a:t>
            </a:r>
            <a:r>
              <a:rPr lang="en-US" sz="3000"/>
              <a:t> der </a:t>
            </a:r>
            <a:r>
              <a:rPr lang="en-US" sz="3000" err="1"/>
              <a:t>skrives</a:t>
            </a:r>
            <a:r>
              <a:rPr lang="en-US" sz="3000"/>
              <a:t> </a:t>
            </a:r>
            <a:r>
              <a:rPr lang="en-US" sz="3000" err="1"/>
              <a:t>noget</a:t>
            </a:r>
            <a:r>
              <a:rPr lang="en-US" sz="3000"/>
              <a:t> </a:t>
            </a:r>
            <a:r>
              <a:rPr lang="en-US" sz="3000" err="1"/>
              <a:t>grimt</a:t>
            </a:r>
            <a:r>
              <a:rPr lang="en-US" sz="3000"/>
              <a:t> </a:t>
            </a:r>
            <a:r>
              <a:rPr lang="en-US" sz="3000" err="1"/>
              <a:t>i</a:t>
            </a:r>
            <a:r>
              <a:rPr lang="en-US" sz="3000"/>
              <a:t> </a:t>
            </a:r>
            <a:r>
              <a:rPr lang="en-US" sz="3000" err="1"/>
              <a:t>en</a:t>
            </a:r>
            <a:r>
              <a:rPr lang="en-US" sz="3000"/>
              <a:t> </a:t>
            </a:r>
            <a:r>
              <a:rPr lang="en-US" sz="3000" err="1"/>
              <a:t>besked</a:t>
            </a:r>
            <a:r>
              <a:rPr lang="en-US" sz="3000"/>
              <a:t>? </a:t>
            </a:r>
          </a:p>
          <a:p>
            <a:endParaRPr lang="en-US" sz="3000"/>
          </a:p>
          <a:p>
            <a:r>
              <a:rPr lang="en-US" sz="3000"/>
              <a:t>2. </a:t>
            </a:r>
            <a:r>
              <a:rPr lang="en-US" sz="3000" err="1"/>
              <a:t>Er</a:t>
            </a:r>
            <a:r>
              <a:rPr lang="en-US" sz="3000"/>
              <a:t> der </a:t>
            </a:r>
            <a:r>
              <a:rPr lang="en-US" sz="3000" err="1"/>
              <a:t>noget</a:t>
            </a:r>
            <a:r>
              <a:rPr lang="en-US" sz="3000"/>
              <a:t> </a:t>
            </a:r>
            <a:r>
              <a:rPr lang="en-US" sz="3000" err="1"/>
              <a:t>som</a:t>
            </a:r>
            <a:r>
              <a:rPr lang="en-US" sz="3000"/>
              <a:t>  </a:t>
            </a:r>
            <a:r>
              <a:rPr lang="en-US" sz="3000" err="1"/>
              <a:t>kan</a:t>
            </a:r>
            <a:r>
              <a:rPr lang="en-US" sz="3000"/>
              <a:t> </a:t>
            </a:r>
            <a:r>
              <a:rPr lang="en-US" sz="3000" err="1"/>
              <a:t>bremse</a:t>
            </a:r>
            <a:r>
              <a:rPr lang="en-US" sz="3000"/>
              <a:t>, at man </a:t>
            </a:r>
            <a:r>
              <a:rPr lang="en-US" sz="3000" err="1"/>
              <a:t>fortæller</a:t>
            </a:r>
            <a:r>
              <a:rPr lang="en-US" sz="3000"/>
              <a:t> sine </a:t>
            </a:r>
            <a:r>
              <a:rPr lang="en-US" sz="3000" err="1"/>
              <a:t>forældre</a:t>
            </a:r>
            <a:r>
              <a:rPr lang="en-US" sz="3000"/>
              <a:t> om</a:t>
            </a:r>
          </a:p>
          <a:p>
            <a:r>
              <a:rPr lang="en-US" sz="3000"/>
              <a:t> </a:t>
            </a:r>
            <a:r>
              <a:rPr lang="en-US" sz="3000" err="1"/>
              <a:t>konflikter</a:t>
            </a:r>
            <a:r>
              <a:rPr lang="en-US" sz="3000"/>
              <a:t> </a:t>
            </a:r>
            <a:r>
              <a:rPr lang="en-US" sz="3000" err="1"/>
              <a:t>på</a:t>
            </a:r>
            <a:r>
              <a:rPr lang="en-US" sz="3000"/>
              <a:t> de </a:t>
            </a:r>
            <a:r>
              <a:rPr lang="en-US" sz="3000" err="1"/>
              <a:t>sociale</a:t>
            </a:r>
            <a:r>
              <a:rPr lang="en-US" sz="3000"/>
              <a:t> </a:t>
            </a:r>
            <a:r>
              <a:rPr lang="en-US" sz="3000" err="1"/>
              <a:t>medier</a:t>
            </a:r>
            <a:r>
              <a:rPr lang="en-US" sz="3000"/>
              <a:t>?</a:t>
            </a:r>
            <a:endParaRPr lang="da-DK"/>
          </a:p>
          <a:p>
            <a:endParaRPr lang="en-US" sz="3000"/>
          </a:p>
          <a:p>
            <a:r>
              <a:rPr lang="en-US" sz="3000"/>
              <a:t>3. </a:t>
            </a:r>
            <a:r>
              <a:rPr lang="en-US" sz="3000" err="1"/>
              <a:t>Hvad</a:t>
            </a:r>
            <a:r>
              <a:rPr lang="en-US" sz="3000"/>
              <a:t> </a:t>
            </a:r>
            <a:r>
              <a:rPr lang="en-US" sz="3000" err="1"/>
              <a:t>skal</a:t>
            </a:r>
            <a:r>
              <a:rPr lang="en-US" sz="3000"/>
              <a:t> vi </a:t>
            </a:r>
            <a:r>
              <a:rPr lang="en-US" sz="3000" err="1"/>
              <a:t>gøre</a:t>
            </a:r>
            <a:r>
              <a:rPr lang="en-US" sz="3000"/>
              <a:t> </a:t>
            </a:r>
            <a:r>
              <a:rPr lang="en-US" sz="3000" err="1"/>
              <a:t>i</a:t>
            </a:r>
            <a:r>
              <a:rPr lang="en-US" sz="3000"/>
              <a:t> 4.C, </a:t>
            </a:r>
            <a:r>
              <a:rPr lang="en-US" sz="3000" err="1"/>
              <a:t>hvis</a:t>
            </a:r>
            <a:r>
              <a:rPr lang="en-US" sz="3000"/>
              <a:t> der </a:t>
            </a:r>
            <a:r>
              <a:rPr lang="en-US" sz="3000" err="1"/>
              <a:t>skrives</a:t>
            </a:r>
            <a:r>
              <a:rPr lang="en-US" sz="3000"/>
              <a:t> </a:t>
            </a:r>
            <a:r>
              <a:rPr lang="en-US" sz="3000" err="1"/>
              <a:t>noget</a:t>
            </a:r>
            <a:r>
              <a:rPr lang="en-US" sz="3000"/>
              <a:t> </a:t>
            </a:r>
            <a:r>
              <a:rPr lang="en-US" sz="3000" err="1"/>
              <a:t>grimt</a:t>
            </a:r>
            <a:r>
              <a:rPr lang="en-US" sz="3000"/>
              <a:t>, </a:t>
            </a:r>
            <a:r>
              <a:rPr lang="en-US" sz="3000" err="1"/>
              <a:t>sendes</a:t>
            </a:r>
            <a:r>
              <a:rPr lang="en-US" sz="3000"/>
              <a:t> </a:t>
            </a:r>
            <a:r>
              <a:rPr lang="en-US" sz="3000" err="1"/>
              <a:t>billeder</a:t>
            </a:r>
            <a:endParaRPr lang="en-US" sz="3000"/>
          </a:p>
          <a:p>
            <a:r>
              <a:rPr lang="en-US" sz="3000" err="1"/>
              <a:t>eller</a:t>
            </a:r>
            <a:r>
              <a:rPr lang="en-US" sz="3000"/>
              <a:t> </a:t>
            </a:r>
            <a:r>
              <a:rPr lang="en-US" sz="3000" err="1"/>
              <a:t>andet</a:t>
            </a:r>
            <a:r>
              <a:rPr lang="en-US" sz="3000"/>
              <a:t>, </a:t>
            </a:r>
            <a:r>
              <a:rPr lang="en-US" sz="3000" err="1"/>
              <a:t>som</a:t>
            </a:r>
            <a:r>
              <a:rPr lang="en-US" sz="3000"/>
              <a:t> bare </a:t>
            </a:r>
            <a:r>
              <a:rPr lang="en-US" sz="3000" err="1"/>
              <a:t>ikke</a:t>
            </a:r>
            <a:r>
              <a:rPr lang="en-US" sz="3000"/>
              <a:t> </a:t>
            </a:r>
            <a:r>
              <a:rPr lang="en-US" sz="3000" err="1"/>
              <a:t>er</a:t>
            </a:r>
            <a:r>
              <a:rPr lang="en-US" sz="3000"/>
              <a:t> </a:t>
            </a:r>
            <a:r>
              <a:rPr lang="en-US" sz="3000" err="1"/>
              <a:t>så</a:t>
            </a:r>
            <a:r>
              <a:rPr lang="en-US" sz="3000"/>
              <a:t> </a:t>
            </a:r>
            <a:r>
              <a:rPr lang="en-US" sz="3000" err="1"/>
              <a:t>godt</a:t>
            </a:r>
            <a:r>
              <a:rPr lang="en-US" sz="3000"/>
              <a:t>?</a:t>
            </a:r>
            <a:endParaRPr lang="en-US"/>
          </a:p>
          <a:p>
            <a:endParaRPr lang="en-US" sz="3000"/>
          </a:p>
          <a:p>
            <a:r>
              <a:rPr lang="en-US" sz="3000">
                <a:ea typeface="+mn-lt"/>
                <a:cs typeface="+mn-lt"/>
              </a:rPr>
              <a:t>4. </a:t>
            </a:r>
            <a:r>
              <a:rPr lang="en-US" sz="3000" err="1">
                <a:ea typeface="+mn-lt"/>
                <a:cs typeface="+mn-lt"/>
              </a:rPr>
              <a:t>Hvordan</a:t>
            </a:r>
            <a:r>
              <a:rPr lang="en-US" sz="3000">
                <a:ea typeface="+mn-lt"/>
                <a:cs typeface="+mn-lt"/>
              </a:rPr>
              <a:t> </a:t>
            </a:r>
            <a:r>
              <a:rPr lang="en-US" sz="3000" err="1">
                <a:ea typeface="+mn-lt"/>
                <a:cs typeface="+mn-lt"/>
              </a:rPr>
              <a:t>og</a:t>
            </a:r>
            <a:r>
              <a:rPr lang="en-US" sz="3000">
                <a:ea typeface="+mn-lt"/>
                <a:cs typeface="+mn-lt"/>
              </a:rPr>
              <a:t> </a:t>
            </a:r>
            <a:r>
              <a:rPr lang="en-US" sz="3000" err="1">
                <a:ea typeface="+mn-lt"/>
                <a:cs typeface="+mn-lt"/>
              </a:rPr>
              <a:t>hvornår</a:t>
            </a:r>
            <a:r>
              <a:rPr lang="en-US" sz="3000">
                <a:ea typeface="+mn-lt"/>
                <a:cs typeface="+mn-lt"/>
              </a:rPr>
              <a:t> </a:t>
            </a:r>
            <a:r>
              <a:rPr lang="en-US" sz="3000" err="1">
                <a:ea typeface="+mn-lt"/>
                <a:cs typeface="+mn-lt"/>
              </a:rPr>
              <a:t>synes</a:t>
            </a:r>
            <a:r>
              <a:rPr lang="en-US" sz="3000">
                <a:ea typeface="+mn-lt"/>
                <a:cs typeface="+mn-lt"/>
              </a:rPr>
              <a:t> I, at </a:t>
            </a:r>
            <a:r>
              <a:rPr lang="en-US" sz="3000" err="1">
                <a:ea typeface="+mn-lt"/>
                <a:cs typeface="+mn-lt"/>
              </a:rPr>
              <a:t>lærerne</a:t>
            </a:r>
            <a:r>
              <a:rPr lang="en-US" sz="3000">
                <a:ea typeface="+mn-lt"/>
                <a:cs typeface="+mn-lt"/>
              </a:rPr>
              <a:t> </a:t>
            </a:r>
            <a:r>
              <a:rPr lang="en-US" sz="3000" err="1">
                <a:ea typeface="+mn-lt"/>
                <a:cs typeface="+mn-lt"/>
              </a:rPr>
              <a:t>kan</a:t>
            </a:r>
            <a:r>
              <a:rPr lang="en-US" sz="3000">
                <a:ea typeface="+mn-lt"/>
                <a:cs typeface="+mn-lt"/>
              </a:rPr>
              <a:t> </a:t>
            </a:r>
            <a:r>
              <a:rPr lang="en-US" sz="3000" err="1">
                <a:ea typeface="+mn-lt"/>
                <a:cs typeface="+mn-lt"/>
              </a:rPr>
              <a:t>hjælpe</a:t>
            </a:r>
            <a:r>
              <a:rPr lang="en-US" sz="3000">
                <a:ea typeface="+mn-lt"/>
                <a:cs typeface="+mn-lt"/>
              </a:rPr>
              <a:t> </a:t>
            </a:r>
            <a:r>
              <a:rPr lang="en-US" sz="3000" err="1">
                <a:ea typeface="+mn-lt"/>
                <a:cs typeface="+mn-lt"/>
              </a:rPr>
              <a:t>jer</a:t>
            </a:r>
            <a:r>
              <a:rPr lang="en-US" sz="3000">
                <a:ea typeface="+mn-lt"/>
                <a:cs typeface="+mn-lt"/>
              </a:rPr>
              <a:t>?</a:t>
            </a:r>
            <a:endParaRPr lang="en-US">
              <a:ea typeface="+mn-lt"/>
              <a:cs typeface="+mn-lt"/>
            </a:endParaRPr>
          </a:p>
        </p:txBody>
      </p:sp>
    </p:spTree>
    <p:extLst>
      <p:ext uri="{BB962C8B-B14F-4D97-AF65-F5344CB8AC3E}">
        <p14:creationId xmlns:p14="http://schemas.microsoft.com/office/powerpoint/2010/main" val="113795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28180-1C9D-3FF3-E07A-53DDB70FBCC4}"/>
              </a:ext>
            </a:extLst>
          </p:cNvPr>
          <p:cNvSpPr>
            <a:spLocks noGrp="1"/>
          </p:cNvSpPr>
          <p:nvPr>
            <p:ph type="title"/>
          </p:nvPr>
        </p:nvSpPr>
        <p:spPr>
          <a:xfrm>
            <a:off x="307694" y="8239"/>
            <a:ext cx="10515600" cy="1325563"/>
          </a:xfrm>
        </p:spPr>
        <p:txBody>
          <a:bodyPr/>
          <a:lstStyle/>
          <a:p>
            <a:r>
              <a:rPr lang="da-DK" dirty="0"/>
              <a:t>Pointer fra gruppesamtalerne</a:t>
            </a:r>
          </a:p>
        </p:txBody>
      </p:sp>
      <p:sp>
        <p:nvSpPr>
          <p:cNvPr id="3" name="Pladsholder til indhold 2">
            <a:extLst>
              <a:ext uri="{FF2B5EF4-FFF2-40B4-BE49-F238E27FC236}">
                <a16:creationId xmlns:a16="http://schemas.microsoft.com/office/drawing/2014/main" id="{91CCB868-8934-583F-50A5-04A0411F35E3}"/>
              </a:ext>
            </a:extLst>
          </p:cNvPr>
          <p:cNvSpPr>
            <a:spLocks noGrp="1"/>
          </p:cNvSpPr>
          <p:nvPr>
            <p:ph idx="1"/>
          </p:nvPr>
        </p:nvSpPr>
        <p:spPr>
          <a:xfrm>
            <a:off x="838200" y="1063625"/>
            <a:ext cx="10515600" cy="5315894"/>
          </a:xfrm>
        </p:spPr>
        <p:txBody>
          <a:bodyPr vert="horz" lIns="91440" tIns="45720" rIns="91440" bIns="45720" rtlCol="0" anchor="t">
            <a:noAutofit/>
          </a:bodyPr>
          <a:lstStyle/>
          <a:p>
            <a:pPr marL="0" indent="0">
              <a:buNone/>
            </a:pPr>
            <a:r>
              <a:rPr lang="da-DK" sz="1800" dirty="0">
                <a:latin typeface="Arial Narrow"/>
              </a:rPr>
              <a:t>- man kan få hjælp i skolen direkte ved at bruge lærerne - lærerne kender eleverne godt</a:t>
            </a:r>
            <a:endParaRPr lang="da-DK" sz="1800"/>
          </a:p>
          <a:p>
            <a:pPr marL="0" indent="0">
              <a:buNone/>
            </a:pPr>
            <a:r>
              <a:rPr lang="da-DK" sz="1800" dirty="0">
                <a:latin typeface="Arial Narrow"/>
              </a:rPr>
              <a:t>- man kan lære af hinandens oplevelser – dele det i klassen – evt. uden at nævne navne</a:t>
            </a:r>
            <a:endParaRPr lang="da-DK" sz="1800"/>
          </a:p>
          <a:p>
            <a:pPr marL="0" indent="0">
              <a:buNone/>
            </a:pPr>
            <a:r>
              <a:rPr lang="da-DK" sz="1800" dirty="0">
                <a:latin typeface="Arial Narrow"/>
              </a:rPr>
              <a:t>- det er ok, at det er forskelligt hvem man vil gå til - forældre/venner/lærere</a:t>
            </a:r>
            <a:endParaRPr lang="da-DK" sz="1800"/>
          </a:p>
          <a:p>
            <a:pPr marL="0" indent="0">
              <a:buNone/>
            </a:pPr>
            <a:r>
              <a:rPr lang="da-DK" sz="1800" dirty="0">
                <a:latin typeface="Arial Narrow"/>
              </a:rPr>
              <a:t>- det er vigtigt at være helt ærlig overfor sine forældre</a:t>
            </a:r>
            <a:endParaRPr lang="da-DK" sz="1800"/>
          </a:p>
          <a:p>
            <a:pPr marL="0" indent="0">
              <a:buNone/>
            </a:pPr>
            <a:r>
              <a:rPr lang="da-DK" sz="1800" dirty="0">
                <a:latin typeface="Arial Narrow"/>
              </a:rPr>
              <a:t>- vi forældre skal kunne være der for vores børn, at vi kan rumme, det de kommer med, som er svært</a:t>
            </a:r>
            <a:endParaRPr lang="da-DK" sz="1800"/>
          </a:p>
          <a:p>
            <a:pPr marL="0" indent="0">
              <a:buNone/>
            </a:pPr>
            <a:r>
              <a:rPr lang="da-DK" sz="1800" dirty="0">
                <a:latin typeface="Arial Narrow"/>
              </a:rPr>
              <a:t>- at man skal hjælpe hinanden i klassen</a:t>
            </a:r>
            <a:endParaRPr lang="da-DK" sz="1800"/>
          </a:p>
          <a:p>
            <a:pPr marL="0" indent="0">
              <a:buNone/>
            </a:pPr>
            <a:r>
              <a:rPr lang="da-DK" sz="1800" dirty="0">
                <a:latin typeface="Arial Narrow"/>
              </a:rPr>
              <a:t>- børnene skal huske på, at de voksne altid vil hjælpe</a:t>
            </a:r>
            <a:endParaRPr lang="da-DK" sz="1800"/>
          </a:p>
          <a:p>
            <a:pPr marL="0" indent="0">
              <a:buNone/>
            </a:pPr>
            <a:r>
              <a:rPr lang="da-DK" sz="1800" dirty="0">
                <a:latin typeface="Arial Narrow"/>
              </a:rPr>
              <a:t>- vigtigt altid at gå til de voksne, når man oplever noget grimt</a:t>
            </a:r>
            <a:endParaRPr lang="da-DK" sz="1800"/>
          </a:p>
          <a:p>
            <a:pPr marL="0" indent="0">
              <a:buNone/>
            </a:pPr>
            <a:r>
              <a:rPr lang="da-DK" sz="1800" dirty="0">
                <a:latin typeface="Arial Narrow"/>
              </a:rPr>
              <a:t>- tage et skærmbillede, hvis man modtager noget, der er grænseoverskridende</a:t>
            </a:r>
            <a:endParaRPr lang="da-DK" sz="1800"/>
          </a:p>
          <a:p>
            <a:pPr marL="0" indent="0">
              <a:buNone/>
            </a:pPr>
            <a:r>
              <a:rPr lang="da-DK" sz="1800" dirty="0">
                <a:latin typeface="Arial Narrow"/>
              </a:rPr>
              <a:t>- ikke være bange for at fortælle det til forældre</a:t>
            </a:r>
            <a:endParaRPr lang="da-DK" sz="1800"/>
          </a:p>
          <a:p>
            <a:pPr marL="0" indent="0">
              <a:buNone/>
            </a:pPr>
            <a:r>
              <a:rPr lang="da-DK" sz="1800" dirty="0">
                <a:latin typeface="Arial Narrow"/>
              </a:rPr>
              <a:t>- tage afstand for dårlige beskeder</a:t>
            </a:r>
            <a:endParaRPr lang="da-DK" sz="1800"/>
          </a:p>
          <a:p>
            <a:pPr marL="0" indent="0">
              <a:buNone/>
            </a:pPr>
            <a:r>
              <a:rPr lang="da-DK" sz="1800" dirty="0">
                <a:latin typeface="Arial Narrow"/>
              </a:rPr>
              <a:t>- godt at snakke om det i klassen</a:t>
            </a:r>
            <a:endParaRPr lang="da-DK" sz="1800"/>
          </a:p>
          <a:p>
            <a:pPr marL="0" indent="0">
              <a:buNone/>
            </a:pPr>
            <a:r>
              <a:rPr lang="da-DK" sz="1800" dirty="0">
                <a:latin typeface="Arial Narrow"/>
              </a:rPr>
              <a:t>- hvis man kommer til at gøre noget grimt selv, så skal man også gå til en voksen</a:t>
            </a:r>
            <a:endParaRPr lang="da-DK" sz="1800"/>
          </a:p>
          <a:p>
            <a:pPr marL="0" indent="0">
              <a:buNone/>
            </a:pPr>
            <a:r>
              <a:rPr lang="da-DK" sz="1800" dirty="0">
                <a:latin typeface="Arial Narrow"/>
              </a:rPr>
              <a:t>- vigtigt at sige fra </a:t>
            </a:r>
            <a:endParaRPr lang="da-DK" sz="1800"/>
          </a:p>
          <a:p>
            <a:pPr marL="0" indent="0">
              <a:buNone/>
            </a:pPr>
            <a:r>
              <a:rPr lang="da-DK" sz="1800" dirty="0">
                <a:latin typeface="Arial Narrow"/>
              </a:rPr>
              <a:t>- vigtigt ikke at tænke i at straffe – rum den svære situation og giv anvisninger til, hvordan barnet kommer videre</a:t>
            </a:r>
            <a:endParaRPr lang="da-DK" sz="1800" dirty="0"/>
          </a:p>
        </p:txBody>
      </p:sp>
    </p:spTree>
    <p:extLst>
      <p:ext uri="{BB962C8B-B14F-4D97-AF65-F5344CB8AC3E}">
        <p14:creationId xmlns:p14="http://schemas.microsoft.com/office/powerpoint/2010/main" val="2263949804"/>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ont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9D7F603D5EEB646A6D825971A275602" ma:contentTypeVersion="18" ma:contentTypeDescription="Opret et nyt dokument." ma:contentTypeScope="" ma:versionID="6f98fb0f669967f9f7d2918f31be16cc">
  <xsd:schema xmlns:xsd="http://www.w3.org/2001/XMLSchema" xmlns:xs="http://www.w3.org/2001/XMLSchema" xmlns:p="http://schemas.microsoft.com/office/2006/metadata/properties" xmlns:ns2="04fb2254-7cdd-4ada-9e51-555680f3f508" xmlns:ns3="008ecd24-87ac-4a1e-adee-bfc44e157b01" targetNamespace="http://schemas.microsoft.com/office/2006/metadata/properties" ma:root="true" ma:fieldsID="16392938bce24a4af1a2ccfb75dc07af" ns2:_="" ns3:_="">
    <xsd:import namespace="04fb2254-7cdd-4ada-9e51-555680f3f508"/>
    <xsd:import namespace="008ecd24-87ac-4a1e-adee-bfc44e157b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b2254-7cdd-4ada-9e51-555680f3f50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d199abb5-80b8-43ad-b87a-b59a0fe531ca}" ma:internalName="TaxCatchAll" ma:showField="CatchAllData" ma:web="04fb2254-7cdd-4ada-9e51-555680f3f5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8ecd24-87ac-4a1e-adee-bfc44e157b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d5312d27-7442-4d87-b56d-e28ff712473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4fb2254-7cdd-4ada-9e51-555680f3f508" xsi:nil="true"/>
    <lcf76f155ced4ddcb4097134ff3c332f xmlns="008ecd24-87ac-4a1e-adee-bfc44e157b01">
      <Terms xmlns="http://schemas.microsoft.com/office/infopath/2007/PartnerControls"/>
    </lcf76f155ced4ddcb4097134ff3c332f>
    <SharedWithUsers xmlns="04fb2254-7cdd-4ada-9e51-555680f3f508">
      <UserInfo>
        <DisplayName>Ann Berit Lauritsen Molleskolen</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BDE68E-F907-4E7B-A80E-5555BA9209F8}">
  <ds:schemaRefs>
    <ds:schemaRef ds:uri="008ecd24-87ac-4a1e-adee-bfc44e157b01"/>
    <ds:schemaRef ds:uri="04fb2254-7cdd-4ada-9e51-555680f3f5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A1BE17-A3AD-49EA-94D4-B19F5489CCC5}">
  <ds:schemaRefs>
    <ds:schemaRef ds:uri="008ecd24-87ac-4a1e-adee-bfc44e157b01"/>
    <ds:schemaRef ds:uri="04fb2254-7cdd-4ada-9e51-555680f3f5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2D6C3E-B823-49C2-A021-5C4F427272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Tema</vt:lpstr>
      </vt:variant>
      <vt:variant>
        <vt:i4>1</vt:i4>
      </vt:variant>
      <vt:variant>
        <vt:lpstr>Slidetitler</vt:lpstr>
      </vt:variant>
      <vt:variant>
        <vt:i4>12</vt:i4>
      </vt:variant>
    </vt:vector>
  </HeadingPairs>
  <TitlesOfParts>
    <vt:vector size="13" baseType="lpstr">
      <vt:lpstr>Kontortema</vt:lpstr>
      <vt:lpstr>Digital dannelse i 4.C</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Pointer fra gruppesamtalerne</vt:lpstr>
      <vt:lpstr>FORÆLDREMØDE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Hanne Voss</dc:creator>
  <cp:revision>54</cp:revision>
  <dcterms:created xsi:type="dcterms:W3CDTF">2024-03-05T19:24:51Z</dcterms:created>
  <dcterms:modified xsi:type="dcterms:W3CDTF">2024-04-12T05:12:57Z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0x01010089D7F603D5EEB646A6D825971A275602</vt:lpwstr>
  </property>
  <property fmtid="{D5CDD505-2E9C-101B-9397-08002B2CF9AE}" pid="3" name="MediaServiceImageTags">
    <vt:lpwstr/>
  </property>
</Properties>
</file>