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7" r:id="rId5"/>
    <p:sldId id="278" r:id="rId6"/>
    <p:sldId id="273" r:id="rId7"/>
    <p:sldId id="274" r:id="rId8"/>
    <p:sldId id="276" r:id="rId9"/>
    <p:sldId id="275" r:id="rId10"/>
    <p:sldId id="277" r:id="rId1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8B0C58-A033-6B6D-E6E1-F975CFEB5C33}" v="172" dt="2020-01-30T06:30:37.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Berit Lauritsen Molleskolen" userId="S::annx0477@skole.skanderborg.dk::bd955826-7980-4f7f-9117-e24038dd0474" providerId="AD" clId="Web-{C98B0C58-A033-6B6D-E6E1-F975CFEB5C33}"/>
    <pc:docChg chg="addSld modSld sldOrd">
      <pc:chgData name="Ann Berit Lauritsen Molleskolen" userId="S::annx0477@skole.skanderborg.dk::bd955826-7980-4f7f-9117-e24038dd0474" providerId="AD" clId="Web-{C98B0C58-A033-6B6D-E6E1-F975CFEB5C33}" dt="2020-01-30T06:30:35.484" v="165" actId="20577"/>
      <pc:docMkLst>
        <pc:docMk/>
      </pc:docMkLst>
      <pc:sldChg chg="modSp">
        <pc:chgData name="Ann Berit Lauritsen Molleskolen" userId="S::annx0477@skole.skanderborg.dk::bd955826-7980-4f7f-9117-e24038dd0474" providerId="AD" clId="Web-{C98B0C58-A033-6B6D-E6E1-F975CFEB5C33}" dt="2020-01-30T06:18:49.331" v="8" actId="20577"/>
        <pc:sldMkLst>
          <pc:docMk/>
          <pc:sldMk cId="570911537" sldId="275"/>
        </pc:sldMkLst>
        <pc:spChg chg="mod">
          <ac:chgData name="Ann Berit Lauritsen Molleskolen" userId="S::annx0477@skole.skanderborg.dk::bd955826-7980-4f7f-9117-e24038dd0474" providerId="AD" clId="Web-{C98B0C58-A033-6B6D-E6E1-F975CFEB5C33}" dt="2020-01-30T06:18:49.331" v="8" actId="20577"/>
          <ac:spMkLst>
            <pc:docMk/>
            <pc:sldMk cId="570911537" sldId="275"/>
            <ac:spMk id="10" creationId="{00000000-0000-0000-0000-000000000000}"/>
          </ac:spMkLst>
        </pc:spChg>
      </pc:sldChg>
      <pc:sldChg chg="ord">
        <pc:chgData name="Ann Berit Lauritsen Molleskolen" userId="S::annx0477@skole.skanderborg.dk::bd955826-7980-4f7f-9117-e24038dd0474" providerId="AD" clId="Web-{C98B0C58-A033-6B6D-E6E1-F975CFEB5C33}" dt="2020-01-30T06:19:16.847" v="11"/>
        <pc:sldMkLst>
          <pc:docMk/>
          <pc:sldMk cId="4039731512" sldId="277"/>
        </pc:sldMkLst>
      </pc:sldChg>
      <pc:sldChg chg="addSp delSp modSp new mod setBg">
        <pc:chgData name="Ann Berit Lauritsen Molleskolen" userId="S::annx0477@skole.skanderborg.dk::bd955826-7980-4f7f-9117-e24038dd0474" providerId="AD" clId="Web-{C98B0C58-A033-6B6D-E6E1-F975CFEB5C33}" dt="2020-01-30T06:30:34.156" v="163" actId="20577"/>
        <pc:sldMkLst>
          <pc:docMk/>
          <pc:sldMk cId="788254936" sldId="278"/>
        </pc:sldMkLst>
        <pc:spChg chg="add del mod">
          <ac:chgData name="Ann Berit Lauritsen Molleskolen" userId="S::annx0477@skole.skanderborg.dk::bd955826-7980-4f7f-9117-e24038dd0474" providerId="AD" clId="Web-{C98B0C58-A033-6B6D-E6E1-F975CFEB5C33}" dt="2020-01-30T06:28:40.186" v="54"/>
          <ac:spMkLst>
            <pc:docMk/>
            <pc:sldMk cId="788254936" sldId="278"/>
            <ac:spMk id="4" creationId="{AB82D554-5875-4474-81ED-B3809908F222}"/>
          </ac:spMkLst>
        </pc:spChg>
        <pc:spChg chg="add mod">
          <ac:chgData name="Ann Berit Lauritsen Molleskolen" userId="S::annx0477@skole.skanderborg.dk::bd955826-7980-4f7f-9117-e24038dd0474" providerId="AD" clId="Web-{C98B0C58-A033-6B6D-E6E1-F975CFEB5C33}" dt="2020-01-30T06:28:59.170" v="68" actId="1076"/>
          <ac:spMkLst>
            <pc:docMk/>
            <pc:sldMk cId="788254936" sldId="278"/>
            <ac:spMk id="5" creationId="{4A200A32-FAC7-42C8-AFF4-4FFC274AB7D2}"/>
          </ac:spMkLst>
        </pc:spChg>
        <pc:spChg chg="add mod">
          <ac:chgData name="Ann Berit Lauritsen Molleskolen" userId="S::annx0477@skole.skanderborg.dk::bd955826-7980-4f7f-9117-e24038dd0474" providerId="AD" clId="Web-{C98B0C58-A033-6B6D-E6E1-F975CFEB5C33}" dt="2020-01-30T06:28:56.045" v="67" actId="1076"/>
          <ac:spMkLst>
            <pc:docMk/>
            <pc:sldMk cId="788254936" sldId="278"/>
            <ac:spMk id="6" creationId="{3A37E275-F140-4636-B62A-6707615CBFB7}"/>
          </ac:spMkLst>
        </pc:spChg>
        <pc:spChg chg="add mod">
          <ac:chgData name="Ann Berit Lauritsen Molleskolen" userId="S::annx0477@skole.skanderborg.dk::bd955826-7980-4f7f-9117-e24038dd0474" providerId="AD" clId="Web-{C98B0C58-A033-6B6D-E6E1-F975CFEB5C33}" dt="2020-01-30T06:29:35.311" v="97" actId="1076"/>
          <ac:spMkLst>
            <pc:docMk/>
            <pc:sldMk cId="788254936" sldId="278"/>
            <ac:spMk id="7" creationId="{997C5F9E-FD96-4307-B63E-CFA51E4DB63A}"/>
          </ac:spMkLst>
        </pc:spChg>
        <pc:spChg chg="add mod">
          <ac:chgData name="Ann Berit Lauritsen Molleskolen" userId="S::annx0477@skole.skanderborg.dk::bd955826-7980-4f7f-9117-e24038dd0474" providerId="AD" clId="Web-{C98B0C58-A033-6B6D-E6E1-F975CFEB5C33}" dt="2020-01-30T06:30:04.577" v="142" actId="20577"/>
          <ac:spMkLst>
            <pc:docMk/>
            <pc:sldMk cId="788254936" sldId="278"/>
            <ac:spMk id="8" creationId="{6622D827-A0F8-4230-B029-131E96C62742}"/>
          </ac:spMkLst>
        </pc:spChg>
        <pc:spChg chg="add mod">
          <ac:chgData name="Ann Berit Lauritsen Molleskolen" userId="S::annx0477@skole.skanderborg.dk::bd955826-7980-4f7f-9117-e24038dd0474" providerId="AD" clId="Web-{C98B0C58-A033-6B6D-E6E1-F975CFEB5C33}" dt="2020-01-30T06:30:16.890" v="148" actId="20577"/>
          <ac:spMkLst>
            <pc:docMk/>
            <pc:sldMk cId="788254936" sldId="278"/>
            <ac:spMk id="9" creationId="{A70865B0-570F-4C1B-A5C6-A2AC7DA4EAF6}"/>
          </ac:spMkLst>
        </pc:spChg>
        <pc:spChg chg="add mod">
          <ac:chgData name="Ann Berit Lauritsen Molleskolen" userId="S::annx0477@skole.skanderborg.dk::bd955826-7980-4f7f-9117-e24038dd0474" providerId="AD" clId="Web-{C98B0C58-A033-6B6D-E6E1-F975CFEB5C33}" dt="2020-01-30T06:30:34.156" v="163" actId="20577"/>
          <ac:spMkLst>
            <pc:docMk/>
            <pc:sldMk cId="788254936" sldId="278"/>
            <ac:spMk id="10" creationId="{21570580-A3AF-449B-8849-E3D17ABE77D9}"/>
          </ac:spMkLst>
        </pc:spChg>
        <pc:picChg chg="add mod">
          <ac:chgData name="Ann Berit Lauritsen Molleskolen" userId="S::annx0477@skole.skanderborg.dk::bd955826-7980-4f7f-9117-e24038dd0474" providerId="AD" clId="Web-{C98B0C58-A033-6B6D-E6E1-F975CFEB5C33}" dt="2020-01-30T06:27:21.388" v="23" actId="1076"/>
          <ac:picMkLst>
            <pc:docMk/>
            <pc:sldMk cId="788254936" sldId="278"/>
            <ac:picMk id="2" creationId="{02C88C1A-A7BD-412F-BEC3-C3E3799A16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F2ED4-F81A-46BB-B4C1-EB87DF7E5BD4}" type="datetimeFigureOut">
              <a:rPr lang="da-DK" smtClean="0"/>
              <a:t>29-01-2020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BC938-91E0-409C-B14A-888767241AAB}" type="slidenum">
              <a:rPr lang="da-DK" smtClean="0"/>
              <a:t>‹nr.›</a:t>
            </a:fld>
            <a:endParaRPr lang="da-DK"/>
          </a:p>
        </p:txBody>
      </p:sp>
    </p:spTree>
    <p:extLst>
      <p:ext uri="{BB962C8B-B14F-4D97-AF65-F5344CB8AC3E}">
        <p14:creationId xmlns:p14="http://schemas.microsoft.com/office/powerpoint/2010/main" val="368334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78BC938-91E0-409C-B14A-888767241AAB}" type="slidenum">
              <a:rPr lang="da-DK" smtClean="0"/>
              <a:t>3</a:t>
            </a:fld>
            <a:endParaRPr lang="da-DK"/>
          </a:p>
        </p:txBody>
      </p:sp>
    </p:spTree>
    <p:extLst>
      <p:ext uri="{BB962C8B-B14F-4D97-AF65-F5344CB8AC3E}">
        <p14:creationId xmlns:p14="http://schemas.microsoft.com/office/powerpoint/2010/main" val="109564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363BB9A-0148-4FC2-8C99-6B6BB6AD8768}" type="datetimeFigureOut">
              <a:rPr lang="da-DK" smtClean="0"/>
              <a:t>29-01-2020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421618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63BB9A-0148-4FC2-8C99-6B6BB6AD8768}" type="datetimeFigureOut">
              <a:rPr lang="da-DK" smtClean="0"/>
              <a:t>29-01-2020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275724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63BB9A-0148-4FC2-8C99-6B6BB6AD8768}" type="datetimeFigureOut">
              <a:rPr lang="da-DK" smtClean="0"/>
              <a:t>29-01-2020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234299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63BB9A-0148-4FC2-8C99-6B6BB6AD8768}" type="datetimeFigureOut">
              <a:rPr lang="da-DK" smtClean="0"/>
              <a:t>29-01-2020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40656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363BB9A-0148-4FC2-8C99-6B6BB6AD8768}" type="datetimeFigureOut">
              <a:rPr lang="da-DK" smtClean="0"/>
              <a:t>29-01-2020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145280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363BB9A-0148-4FC2-8C99-6B6BB6AD8768}" type="datetimeFigureOut">
              <a:rPr lang="da-DK" smtClean="0"/>
              <a:t>29-01-2020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97771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363BB9A-0148-4FC2-8C99-6B6BB6AD8768}" type="datetimeFigureOut">
              <a:rPr lang="da-DK" smtClean="0"/>
              <a:t>29-01-2020</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61634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363BB9A-0148-4FC2-8C99-6B6BB6AD8768}" type="datetimeFigureOut">
              <a:rPr lang="da-DK" smtClean="0"/>
              <a:t>29-01-2020</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3410909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363BB9A-0148-4FC2-8C99-6B6BB6AD8768}" type="datetimeFigureOut">
              <a:rPr lang="da-DK" smtClean="0"/>
              <a:t>29-01-2020</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313952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363BB9A-0148-4FC2-8C99-6B6BB6AD8768}" type="datetimeFigureOut">
              <a:rPr lang="da-DK" smtClean="0"/>
              <a:t>29-01-2020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195744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363BB9A-0148-4FC2-8C99-6B6BB6AD8768}" type="datetimeFigureOut">
              <a:rPr lang="da-DK" smtClean="0"/>
              <a:t>29-01-2020</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80A7B46-3FC7-41C5-B116-D02F8AACD80B}" type="slidenum">
              <a:rPr lang="da-DK" smtClean="0"/>
              <a:t>‹nr.›</a:t>
            </a:fld>
            <a:endParaRPr lang="da-DK"/>
          </a:p>
        </p:txBody>
      </p:sp>
    </p:spTree>
    <p:extLst>
      <p:ext uri="{BB962C8B-B14F-4D97-AF65-F5344CB8AC3E}">
        <p14:creationId xmlns:p14="http://schemas.microsoft.com/office/powerpoint/2010/main" val="121658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3BB9A-0148-4FC2-8C99-6B6BB6AD8768}" type="datetimeFigureOut">
              <a:rPr lang="da-DK" smtClean="0"/>
              <a:t>29-01-2020</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A7B46-3FC7-41C5-B116-D02F8AACD80B}" type="slidenum">
              <a:rPr lang="da-DK" smtClean="0"/>
              <a:t>‹nr.›</a:t>
            </a:fld>
            <a:endParaRPr lang="da-DK"/>
          </a:p>
        </p:txBody>
      </p:sp>
    </p:spTree>
    <p:extLst>
      <p:ext uri="{BB962C8B-B14F-4D97-AF65-F5344CB8AC3E}">
        <p14:creationId xmlns:p14="http://schemas.microsoft.com/office/powerpoint/2010/main" val="2194710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ledresultat for bulderma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7718322" y="323572"/>
            <a:ext cx="5846618" cy="1508105"/>
          </a:xfrm>
          <a:prstGeom prst="rect">
            <a:avLst/>
          </a:prstGeom>
          <a:noFill/>
        </p:spPr>
        <p:txBody>
          <a:bodyPr wrap="square" rtlCol="0">
            <a:spAutoFit/>
          </a:bodyPr>
          <a:lstStyle/>
          <a:p>
            <a:r>
              <a:rPr lang="da-DK" sz="3600" dirty="0">
                <a:solidFill>
                  <a:schemeClr val="bg1"/>
                </a:solidFill>
              </a:rPr>
              <a:t>Buldermanden</a:t>
            </a:r>
          </a:p>
          <a:p>
            <a:r>
              <a:rPr lang="da-DK" sz="2800" dirty="0">
                <a:solidFill>
                  <a:schemeClr val="bg1"/>
                </a:solidFill>
              </a:rPr>
              <a:t>1995</a:t>
            </a:r>
          </a:p>
          <a:p>
            <a:r>
              <a:rPr lang="da-DK" sz="2800" dirty="0">
                <a:solidFill>
                  <a:schemeClr val="bg1"/>
                </a:solidFill>
              </a:rPr>
              <a:t>Instruktør: Jesper W Nielsen</a:t>
            </a:r>
          </a:p>
        </p:txBody>
      </p:sp>
      <p:sp>
        <p:nvSpPr>
          <p:cNvPr id="7" name="Tekstfelt 6"/>
          <p:cNvSpPr txBox="1"/>
          <p:nvPr/>
        </p:nvSpPr>
        <p:spPr>
          <a:xfrm>
            <a:off x="235975" y="5987845"/>
            <a:ext cx="3441290" cy="646331"/>
          </a:xfrm>
          <a:prstGeom prst="rect">
            <a:avLst/>
          </a:prstGeom>
          <a:noFill/>
        </p:spPr>
        <p:txBody>
          <a:bodyPr wrap="square" rtlCol="0">
            <a:spAutoFit/>
          </a:bodyPr>
          <a:lstStyle/>
          <a:p>
            <a:r>
              <a:rPr lang="da-DK" dirty="0">
                <a:solidFill>
                  <a:schemeClr val="bg1"/>
                </a:solidFill>
              </a:rPr>
              <a:t>Kameravinkler og beskæringer.</a:t>
            </a:r>
          </a:p>
          <a:p>
            <a:r>
              <a:rPr lang="da-DK" dirty="0">
                <a:solidFill>
                  <a:schemeClr val="bg1"/>
                </a:solidFill>
              </a:rPr>
              <a:t>Lyssætning og lyd.</a:t>
            </a:r>
          </a:p>
        </p:txBody>
      </p:sp>
    </p:spTree>
    <p:extLst>
      <p:ext uri="{BB962C8B-B14F-4D97-AF65-F5344CB8AC3E}">
        <p14:creationId xmlns:p14="http://schemas.microsoft.com/office/powerpoint/2010/main" val="230058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2">
            <a:extLst>
              <a:ext uri="{FF2B5EF4-FFF2-40B4-BE49-F238E27FC236}">
                <a16:creationId xmlns:a16="http://schemas.microsoft.com/office/drawing/2014/main" id="{02C88C1A-A7BD-412F-BEC3-C3E3799A1632}"/>
              </a:ext>
            </a:extLst>
          </p:cNvPr>
          <p:cNvPicPr>
            <a:picLocks noChangeAspect="1"/>
          </p:cNvPicPr>
          <p:nvPr/>
        </p:nvPicPr>
        <p:blipFill>
          <a:blip r:embed="rId2"/>
          <a:stretch>
            <a:fillRect/>
          </a:stretch>
        </p:blipFill>
        <p:spPr>
          <a:xfrm>
            <a:off x="1783557" y="-4762"/>
            <a:ext cx="8779667" cy="6569867"/>
          </a:xfrm>
          <a:prstGeom prst="rect">
            <a:avLst/>
          </a:prstGeom>
        </p:spPr>
      </p:pic>
      <p:sp>
        <p:nvSpPr>
          <p:cNvPr id="5" name="Tekstfelt 4">
            <a:extLst>
              <a:ext uri="{FF2B5EF4-FFF2-40B4-BE49-F238E27FC236}">
                <a16:creationId xmlns:a16="http://schemas.microsoft.com/office/drawing/2014/main" id="{4A200A32-FAC7-42C8-AFF4-4FFC274AB7D2}"/>
              </a:ext>
            </a:extLst>
          </p:cNvPr>
          <p:cNvSpPr txBox="1"/>
          <p:nvPr/>
        </p:nvSpPr>
        <p:spPr>
          <a:xfrm>
            <a:off x="9058275" y="589121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dirty="0"/>
              <a:t>Intens</a:t>
            </a:r>
          </a:p>
        </p:txBody>
      </p:sp>
      <p:sp>
        <p:nvSpPr>
          <p:cNvPr id="6" name="Tekstfelt 5">
            <a:extLst>
              <a:ext uri="{FF2B5EF4-FFF2-40B4-BE49-F238E27FC236}">
                <a16:creationId xmlns:a16="http://schemas.microsoft.com/office/drawing/2014/main" id="{3A37E275-F140-4636-B62A-6707615CBFB7}"/>
              </a:ext>
            </a:extLst>
          </p:cNvPr>
          <p:cNvSpPr txBox="1"/>
          <p:nvPr/>
        </p:nvSpPr>
        <p:spPr>
          <a:xfrm>
            <a:off x="6022182" y="589121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dirty="0"/>
              <a:t>Intim</a:t>
            </a:r>
          </a:p>
        </p:txBody>
      </p:sp>
      <p:sp>
        <p:nvSpPr>
          <p:cNvPr id="7" name="Tekstfelt 6">
            <a:extLst>
              <a:ext uri="{FF2B5EF4-FFF2-40B4-BE49-F238E27FC236}">
                <a16:creationId xmlns:a16="http://schemas.microsoft.com/office/drawing/2014/main" id="{997C5F9E-FD96-4307-B63E-CFA51E4DB63A}"/>
              </a:ext>
            </a:extLst>
          </p:cNvPr>
          <p:cNvSpPr txBox="1"/>
          <p:nvPr/>
        </p:nvSpPr>
        <p:spPr>
          <a:xfrm>
            <a:off x="1140618" y="589121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Social afstand</a:t>
            </a:r>
          </a:p>
        </p:txBody>
      </p:sp>
      <p:sp>
        <p:nvSpPr>
          <p:cNvPr id="8" name="Tekstfelt 7">
            <a:extLst>
              <a:ext uri="{FF2B5EF4-FFF2-40B4-BE49-F238E27FC236}">
                <a16:creationId xmlns:a16="http://schemas.microsoft.com/office/drawing/2014/main" id="{6622D827-A0F8-4230-B029-131E96C62742}"/>
              </a:ext>
            </a:extLst>
          </p:cNvPr>
          <p:cNvSpPr txBox="1"/>
          <p:nvPr/>
        </p:nvSpPr>
        <p:spPr>
          <a:xfrm>
            <a:off x="9189243" y="355758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Aktivitet og ansigtsudtryk</a:t>
            </a:r>
          </a:p>
        </p:txBody>
      </p:sp>
      <p:sp>
        <p:nvSpPr>
          <p:cNvPr id="9" name="Tekstfelt 8">
            <a:extLst>
              <a:ext uri="{FF2B5EF4-FFF2-40B4-BE49-F238E27FC236}">
                <a16:creationId xmlns:a16="http://schemas.microsoft.com/office/drawing/2014/main" id="{A70865B0-570F-4C1B-A5C6-A2AC7DA4EAF6}"/>
              </a:ext>
            </a:extLst>
          </p:cNvPr>
          <p:cNvSpPr txBox="1"/>
          <p:nvPr/>
        </p:nvSpPr>
        <p:spPr>
          <a:xfrm>
            <a:off x="5915024" y="355758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dirty="0"/>
              <a:t>Kontekst/action</a:t>
            </a:r>
          </a:p>
        </p:txBody>
      </p:sp>
      <p:sp>
        <p:nvSpPr>
          <p:cNvPr id="10" name="Tekstfelt 9">
            <a:extLst>
              <a:ext uri="{FF2B5EF4-FFF2-40B4-BE49-F238E27FC236}">
                <a16:creationId xmlns:a16="http://schemas.microsoft.com/office/drawing/2014/main" id="{21570580-A3AF-449B-8849-E3D17ABE77D9}"/>
              </a:ext>
            </a:extLst>
          </p:cNvPr>
          <p:cNvSpPr txBox="1"/>
          <p:nvPr/>
        </p:nvSpPr>
        <p:spPr>
          <a:xfrm>
            <a:off x="307180" y="355758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Fokus på omgivelserne</a:t>
            </a:r>
          </a:p>
        </p:txBody>
      </p:sp>
    </p:spTree>
    <p:extLst>
      <p:ext uri="{BB962C8B-B14F-4D97-AF65-F5344CB8AC3E}">
        <p14:creationId xmlns:p14="http://schemas.microsoft.com/office/powerpoint/2010/main" val="78825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rotWithShape="1">
          <a:blip r:embed="rId3"/>
          <a:srcRect l="8182"/>
          <a:stretch/>
        </p:blipFill>
        <p:spPr>
          <a:xfrm>
            <a:off x="1002487" y="327691"/>
            <a:ext cx="3194499" cy="1800000"/>
          </a:xfrm>
          <a:prstGeom prst="rect">
            <a:avLst/>
          </a:prstGeom>
        </p:spPr>
      </p:pic>
      <p:pic>
        <p:nvPicPr>
          <p:cNvPr id="5" name="Billede 4"/>
          <p:cNvPicPr>
            <a:picLocks noChangeAspect="1"/>
          </p:cNvPicPr>
          <p:nvPr/>
        </p:nvPicPr>
        <p:blipFill>
          <a:blip r:embed="rId4"/>
          <a:stretch>
            <a:fillRect/>
          </a:stretch>
        </p:blipFill>
        <p:spPr>
          <a:xfrm>
            <a:off x="4733876" y="327691"/>
            <a:ext cx="3227885" cy="1800000"/>
          </a:xfrm>
          <a:prstGeom prst="rect">
            <a:avLst/>
          </a:prstGeom>
        </p:spPr>
      </p:pic>
      <p:pic>
        <p:nvPicPr>
          <p:cNvPr id="7" name="Billede 6"/>
          <p:cNvPicPr>
            <a:picLocks noChangeAspect="1"/>
          </p:cNvPicPr>
          <p:nvPr/>
        </p:nvPicPr>
        <p:blipFill>
          <a:blip r:embed="rId5"/>
          <a:stretch>
            <a:fillRect/>
          </a:stretch>
        </p:blipFill>
        <p:spPr>
          <a:xfrm>
            <a:off x="1001792" y="2542254"/>
            <a:ext cx="3192994" cy="1800000"/>
          </a:xfrm>
          <a:prstGeom prst="rect">
            <a:avLst/>
          </a:prstGeom>
        </p:spPr>
      </p:pic>
      <p:pic>
        <p:nvPicPr>
          <p:cNvPr id="8" name="Billede 7"/>
          <p:cNvPicPr>
            <a:picLocks noChangeAspect="1"/>
          </p:cNvPicPr>
          <p:nvPr/>
        </p:nvPicPr>
        <p:blipFill>
          <a:blip r:embed="rId6"/>
          <a:stretch>
            <a:fillRect/>
          </a:stretch>
        </p:blipFill>
        <p:spPr>
          <a:xfrm>
            <a:off x="4733374" y="2542254"/>
            <a:ext cx="3226688" cy="1800000"/>
          </a:xfrm>
          <a:prstGeom prst="rect">
            <a:avLst/>
          </a:prstGeom>
        </p:spPr>
      </p:pic>
      <p:pic>
        <p:nvPicPr>
          <p:cNvPr id="9" name="Billede 8"/>
          <p:cNvPicPr>
            <a:picLocks noChangeAspect="1"/>
          </p:cNvPicPr>
          <p:nvPr/>
        </p:nvPicPr>
        <p:blipFill>
          <a:blip r:embed="rId7"/>
          <a:stretch>
            <a:fillRect/>
          </a:stretch>
        </p:blipFill>
        <p:spPr>
          <a:xfrm>
            <a:off x="8488443" y="2542254"/>
            <a:ext cx="3223455" cy="1800000"/>
          </a:xfrm>
          <a:prstGeom prst="rect">
            <a:avLst/>
          </a:prstGeom>
        </p:spPr>
      </p:pic>
      <p:pic>
        <p:nvPicPr>
          <p:cNvPr id="10" name="Billede 9"/>
          <p:cNvPicPr>
            <a:picLocks noChangeAspect="1"/>
          </p:cNvPicPr>
          <p:nvPr/>
        </p:nvPicPr>
        <p:blipFill>
          <a:blip r:embed="rId8"/>
          <a:stretch>
            <a:fillRect/>
          </a:stretch>
        </p:blipFill>
        <p:spPr>
          <a:xfrm>
            <a:off x="1001792" y="4756817"/>
            <a:ext cx="3224398" cy="1800000"/>
          </a:xfrm>
          <a:prstGeom prst="rect">
            <a:avLst/>
          </a:prstGeom>
        </p:spPr>
      </p:pic>
      <p:pic>
        <p:nvPicPr>
          <p:cNvPr id="11" name="Billede 10"/>
          <p:cNvPicPr>
            <a:picLocks noChangeAspect="1"/>
          </p:cNvPicPr>
          <p:nvPr/>
        </p:nvPicPr>
        <p:blipFill>
          <a:blip r:embed="rId9"/>
          <a:stretch>
            <a:fillRect/>
          </a:stretch>
        </p:blipFill>
        <p:spPr>
          <a:xfrm>
            <a:off x="4746878" y="4756817"/>
            <a:ext cx="3199680" cy="1800000"/>
          </a:xfrm>
          <a:prstGeom prst="rect">
            <a:avLst/>
          </a:prstGeom>
        </p:spPr>
      </p:pic>
      <p:pic>
        <p:nvPicPr>
          <p:cNvPr id="13" name="Billede 12"/>
          <p:cNvPicPr>
            <a:picLocks noChangeAspect="1"/>
          </p:cNvPicPr>
          <p:nvPr/>
        </p:nvPicPr>
        <p:blipFill>
          <a:blip r:embed="rId10"/>
          <a:stretch>
            <a:fillRect/>
          </a:stretch>
        </p:blipFill>
        <p:spPr>
          <a:xfrm>
            <a:off x="8498651" y="4756817"/>
            <a:ext cx="3239418" cy="1800000"/>
          </a:xfrm>
          <a:prstGeom prst="rect">
            <a:avLst/>
          </a:prstGeom>
        </p:spPr>
      </p:pic>
      <p:pic>
        <p:nvPicPr>
          <p:cNvPr id="15" name="Billede 14"/>
          <p:cNvPicPr>
            <a:picLocks noChangeAspect="1"/>
          </p:cNvPicPr>
          <p:nvPr/>
        </p:nvPicPr>
        <p:blipFill>
          <a:blip r:embed="rId11"/>
          <a:stretch>
            <a:fillRect/>
          </a:stretch>
        </p:blipFill>
        <p:spPr>
          <a:xfrm>
            <a:off x="8543488" y="329215"/>
            <a:ext cx="3194581" cy="1798476"/>
          </a:xfrm>
          <a:prstGeom prst="rect">
            <a:avLst/>
          </a:prstGeom>
        </p:spPr>
      </p:pic>
      <p:sp>
        <p:nvSpPr>
          <p:cNvPr id="16" name="Tekstfelt 15"/>
          <p:cNvSpPr txBox="1"/>
          <p:nvPr/>
        </p:nvSpPr>
        <p:spPr>
          <a:xfrm>
            <a:off x="206477" y="327691"/>
            <a:ext cx="461665" cy="6309083"/>
          </a:xfrm>
          <a:prstGeom prst="rect">
            <a:avLst/>
          </a:prstGeom>
          <a:noFill/>
        </p:spPr>
        <p:txBody>
          <a:bodyPr vert="vert270" wrap="square" rtlCol="0">
            <a:spAutoFit/>
          </a:bodyPr>
          <a:lstStyle/>
          <a:p>
            <a:pPr algn="ctr"/>
            <a:r>
              <a:rPr lang="da-DK" dirty="0"/>
              <a:t>Beskæringer: </a:t>
            </a:r>
            <a:r>
              <a:rPr lang="da-DK" dirty="0" err="1"/>
              <a:t>ultranær</a:t>
            </a:r>
            <a:r>
              <a:rPr lang="da-DK" dirty="0"/>
              <a:t>, nær, halvtotal, total</a:t>
            </a:r>
          </a:p>
        </p:txBody>
      </p:sp>
    </p:spTree>
    <p:extLst>
      <p:ext uri="{BB962C8B-B14F-4D97-AF65-F5344CB8AC3E}">
        <p14:creationId xmlns:p14="http://schemas.microsoft.com/office/powerpoint/2010/main" val="2737925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4217271" y="428625"/>
            <a:ext cx="3247573" cy="1800000"/>
          </a:xfrm>
          <a:prstGeom prst="rect">
            <a:avLst/>
          </a:prstGeom>
        </p:spPr>
      </p:pic>
      <p:pic>
        <p:nvPicPr>
          <p:cNvPr id="7" name="Billede 6"/>
          <p:cNvPicPr>
            <a:picLocks noChangeAspect="1"/>
          </p:cNvPicPr>
          <p:nvPr/>
        </p:nvPicPr>
        <p:blipFill>
          <a:blip r:embed="rId3"/>
          <a:stretch>
            <a:fillRect/>
          </a:stretch>
        </p:blipFill>
        <p:spPr>
          <a:xfrm>
            <a:off x="4274065" y="2524863"/>
            <a:ext cx="3190779" cy="1800000"/>
          </a:xfrm>
          <a:prstGeom prst="rect">
            <a:avLst/>
          </a:prstGeom>
        </p:spPr>
      </p:pic>
      <p:pic>
        <p:nvPicPr>
          <p:cNvPr id="8" name="Billede 7"/>
          <p:cNvPicPr>
            <a:picLocks noChangeAspect="1"/>
          </p:cNvPicPr>
          <p:nvPr/>
        </p:nvPicPr>
        <p:blipFill>
          <a:blip r:embed="rId4"/>
          <a:stretch>
            <a:fillRect/>
          </a:stretch>
        </p:blipFill>
        <p:spPr>
          <a:xfrm>
            <a:off x="753597" y="2524863"/>
            <a:ext cx="3243478" cy="1800000"/>
          </a:xfrm>
          <a:prstGeom prst="rect">
            <a:avLst/>
          </a:prstGeom>
        </p:spPr>
      </p:pic>
      <p:pic>
        <p:nvPicPr>
          <p:cNvPr id="9" name="Billede 8"/>
          <p:cNvPicPr>
            <a:picLocks noChangeAspect="1"/>
          </p:cNvPicPr>
          <p:nvPr/>
        </p:nvPicPr>
        <p:blipFill>
          <a:blip r:embed="rId5"/>
          <a:stretch>
            <a:fillRect/>
          </a:stretch>
        </p:blipFill>
        <p:spPr>
          <a:xfrm>
            <a:off x="7954143" y="428625"/>
            <a:ext cx="3222720" cy="1800000"/>
          </a:xfrm>
          <a:prstGeom prst="rect">
            <a:avLst/>
          </a:prstGeom>
        </p:spPr>
      </p:pic>
      <p:pic>
        <p:nvPicPr>
          <p:cNvPr id="10" name="Billede 9"/>
          <p:cNvPicPr>
            <a:picLocks noChangeAspect="1"/>
          </p:cNvPicPr>
          <p:nvPr/>
        </p:nvPicPr>
        <p:blipFill>
          <a:blip r:embed="rId6"/>
          <a:stretch>
            <a:fillRect/>
          </a:stretch>
        </p:blipFill>
        <p:spPr>
          <a:xfrm>
            <a:off x="7954143" y="2524863"/>
            <a:ext cx="3244660" cy="1800000"/>
          </a:xfrm>
          <a:prstGeom prst="rect">
            <a:avLst/>
          </a:prstGeom>
        </p:spPr>
      </p:pic>
      <p:pic>
        <p:nvPicPr>
          <p:cNvPr id="11" name="Billede 10"/>
          <p:cNvPicPr>
            <a:picLocks noChangeAspect="1"/>
          </p:cNvPicPr>
          <p:nvPr/>
        </p:nvPicPr>
        <p:blipFill>
          <a:blip r:embed="rId7"/>
          <a:stretch>
            <a:fillRect/>
          </a:stretch>
        </p:blipFill>
        <p:spPr>
          <a:xfrm>
            <a:off x="781051" y="4621101"/>
            <a:ext cx="3224879" cy="1800000"/>
          </a:xfrm>
          <a:prstGeom prst="rect">
            <a:avLst/>
          </a:prstGeom>
        </p:spPr>
      </p:pic>
      <p:pic>
        <p:nvPicPr>
          <p:cNvPr id="12" name="Billede 11"/>
          <p:cNvPicPr>
            <a:picLocks noChangeAspect="1"/>
          </p:cNvPicPr>
          <p:nvPr/>
        </p:nvPicPr>
        <p:blipFill>
          <a:blip r:embed="rId8"/>
          <a:stretch>
            <a:fillRect/>
          </a:stretch>
        </p:blipFill>
        <p:spPr>
          <a:xfrm>
            <a:off x="4274065" y="4621101"/>
            <a:ext cx="3247573" cy="1800000"/>
          </a:xfrm>
          <a:prstGeom prst="rect">
            <a:avLst/>
          </a:prstGeom>
        </p:spPr>
      </p:pic>
      <p:pic>
        <p:nvPicPr>
          <p:cNvPr id="13" name="Billede 12"/>
          <p:cNvPicPr>
            <a:picLocks noChangeAspect="1"/>
          </p:cNvPicPr>
          <p:nvPr/>
        </p:nvPicPr>
        <p:blipFill>
          <a:blip r:embed="rId9"/>
          <a:stretch>
            <a:fillRect/>
          </a:stretch>
        </p:blipFill>
        <p:spPr>
          <a:xfrm>
            <a:off x="7954143" y="4621101"/>
            <a:ext cx="3174441" cy="1800000"/>
          </a:xfrm>
          <a:prstGeom prst="rect">
            <a:avLst/>
          </a:prstGeom>
        </p:spPr>
      </p:pic>
      <p:pic>
        <p:nvPicPr>
          <p:cNvPr id="14" name="Billede 13"/>
          <p:cNvPicPr>
            <a:picLocks noChangeAspect="1"/>
          </p:cNvPicPr>
          <p:nvPr/>
        </p:nvPicPr>
        <p:blipFill>
          <a:blip r:embed="rId10"/>
          <a:stretch>
            <a:fillRect/>
          </a:stretch>
        </p:blipFill>
        <p:spPr>
          <a:xfrm>
            <a:off x="808747" y="428625"/>
            <a:ext cx="3188328" cy="1800000"/>
          </a:xfrm>
          <a:prstGeom prst="rect">
            <a:avLst/>
          </a:prstGeom>
        </p:spPr>
      </p:pic>
      <p:sp>
        <p:nvSpPr>
          <p:cNvPr id="16" name="Tekstfelt 15"/>
          <p:cNvSpPr txBox="1"/>
          <p:nvPr/>
        </p:nvSpPr>
        <p:spPr>
          <a:xfrm>
            <a:off x="206477" y="327691"/>
            <a:ext cx="461665" cy="6309083"/>
          </a:xfrm>
          <a:prstGeom prst="rect">
            <a:avLst/>
          </a:prstGeom>
          <a:noFill/>
        </p:spPr>
        <p:txBody>
          <a:bodyPr vert="vert270" wrap="square" rtlCol="0">
            <a:spAutoFit/>
          </a:bodyPr>
          <a:lstStyle/>
          <a:p>
            <a:pPr algn="ctr"/>
            <a:r>
              <a:rPr lang="da-DK" dirty="0"/>
              <a:t>Kameravinkler: Fugleperspektiv og frøperspektiv</a:t>
            </a:r>
          </a:p>
        </p:txBody>
      </p:sp>
    </p:spTree>
    <p:extLst>
      <p:ext uri="{BB962C8B-B14F-4D97-AF65-F5344CB8AC3E}">
        <p14:creationId xmlns:p14="http://schemas.microsoft.com/office/powerpoint/2010/main" val="1340114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762000" y="452437"/>
            <a:ext cx="3225600" cy="1800000"/>
          </a:xfrm>
          <a:prstGeom prst="rect">
            <a:avLst/>
          </a:prstGeom>
        </p:spPr>
      </p:pic>
      <p:pic>
        <p:nvPicPr>
          <p:cNvPr id="3" name="Billede 2"/>
          <p:cNvPicPr>
            <a:picLocks noChangeAspect="1"/>
          </p:cNvPicPr>
          <p:nvPr/>
        </p:nvPicPr>
        <p:blipFill>
          <a:blip r:embed="rId3"/>
          <a:stretch>
            <a:fillRect/>
          </a:stretch>
        </p:blipFill>
        <p:spPr>
          <a:xfrm>
            <a:off x="4797373" y="452437"/>
            <a:ext cx="3237097" cy="1800000"/>
          </a:xfrm>
          <a:prstGeom prst="rect">
            <a:avLst/>
          </a:prstGeom>
        </p:spPr>
      </p:pic>
      <p:pic>
        <p:nvPicPr>
          <p:cNvPr id="4" name="Billede 3"/>
          <p:cNvPicPr>
            <a:picLocks noChangeAspect="1"/>
          </p:cNvPicPr>
          <p:nvPr/>
        </p:nvPicPr>
        <p:blipFill>
          <a:blip r:embed="rId4"/>
          <a:stretch>
            <a:fillRect/>
          </a:stretch>
        </p:blipFill>
        <p:spPr>
          <a:xfrm>
            <a:off x="8488619" y="452437"/>
            <a:ext cx="3201923" cy="1800000"/>
          </a:xfrm>
          <a:prstGeom prst="rect">
            <a:avLst/>
          </a:prstGeom>
        </p:spPr>
      </p:pic>
      <p:pic>
        <p:nvPicPr>
          <p:cNvPr id="5" name="Billede 4"/>
          <p:cNvPicPr>
            <a:picLocks noChangeAspect="1"/>
          </p:cNvPicPr>
          <p:nvPr/>
        </p:nvPicPr>
        <p:blipFill>
          <a:blip r:embed="rId5"/>
          <a:stretch>
            <a:fillRect/>
          </a:stretch>
        </p:blipFill>
        <p:spPr>
          <a:xfrm>
            <a:off x="791391" y="2675756"/>
            <a:ext cx="3196209" cy="1800000"/>
          </a:xfrm>
          <a:prstGeom prst="rect">
            <a:avLst/>
          </a:prstGeom>
        </p:spPr>
      </p:pic>
      <p:pic>
        <p:nvPicPr>
          <p:cNvPr id="6" name="Billede 5"/>
          <p:cNvPicPr>
            <a:picLocks noChangeAspect="1"/>
          </p:cNvPicPr>
          <p:nvPr/>
        </p:nvPicPr>
        <p:blipFill>
          <a:blip r:embed="rId6"/>
          <a:stretch>
            <a:fillRect/>
          </a:stretch>
        </p:blipFill>
        <p:spPr>
          <a:xfrm>
            <a:off x="4797373" y="2675756"/>
            <a:ext cx="3200957" cy="1800000"/>
          </a:xfrm>
          <a:prstGeom prst="rect">
            <a:avLst/>
          </a:prstGeom>
        </p:spPr>
      </p:pic>
      <p:sp>
        <p:nvSpPr>
          <p:cNvPr id="8" name="Tekstfelt 7"/>
          <p:cNvSpPr txBox="1"/>
          <p:nvPr/>
        </p:nvSpPr>
        <p:spPr>
          <a:xfrm>
            <a:off x="206477" y="327691"/>
            <a:ext cx="461665" cy="6309083"/>
          </a:xfrm>
          <a:prstGeom prst="rect">
            <a:avLst/>
          </a:prstGeom>
          <a:noFill/>
        </p:spPr>
        <p:txBody>
          <a:bodyPr vert="vert270" wrap="square" rtlCol="0">
            <a:spAutoFit/>
          </a:bodyPr>
          <a:lstStyle/>
          <a:p>
            <a:pPr algn="ctr"/>
            <a:r>
              <a:rPr lang="da-DK" dirty="0"/>
              <a:t>Kameravinkler: Fugleperspektiv og frøperspektiv</a:t>
            </a:r>
          </a:p>
        </p:txBody>
      </p:sp>
    </p:spTree>
    <p:extLst>
      <p:ext uri="{BB962C8B-B14F-4D97-AF65-F5344CB8AC3E}">
        <p14:creationId xmlns:p14="http://schemas.microsoft.com/office/powerpoint/2010/main" val="204708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766762" y="466725"/>
            <a:ext cx="3238264" cy="1800000"/>
          </a:xfrm>
          <a:prstGeom prst="rect">
            <a:avLst/>
          </a:prstGeom>
        </p:spPr>
      </p:pic>
      <p:pic>
        <p:nvPicPr>
          <p:cNvPr id="4" name="Billede 3"/>
          <p:cNvPicPr>
            <a:picLocks noChangeAspect="1"/>
          </p:cNvPicPr>
          <p:nvPr/>
        </p:nvPicPr>
        <p:blipFill>
          <a:blip r:embed="rId3"/>
          <a:stretch>
            <a:fillRect/>
          </a:stretch>
        </p:blipFill>
        <p:spPr>
          <a:xfrm>
            <a:off x="4388259" y="466725"/>
            <a:ext cx="3185942" cy="1800000"/>
          </a:xfrm>
          <a:prstGeom prst="rect">
            <a:avLst/>
          </a:prstGeom>
        </p:spPr>
      </p:pic>
      <p:pic>
        <p:nvPicPr>
          <p:cNvPr id="5" name="Billede 4"/>
          <p:cNvPicPr>
            <a:picLocks noChangeAspect="1"/>
          </p:cNvPicPr>
          <p:nvPr/>
        </p:nvPicPr>
        <p:blipFill>
          <a:blip r:embed="rId4"/>
          <a:stretch>
            <a:fillRect/>
          </a:stretch>
        </p:blipFill>
        <p:spPr>
          <a:xfrm>
            <a:off x="8115300" y="466725"/>
            <a:ext cx="3147170" cy="1800000"/>
          </a:xfrm>
          <a:prstGeom prst="rect">
            <a:avLst/>
          </a:prstGeom>
        </p:spPr>
      </p:pic>
      <p:pic>
        <p:nvPicPr>
          <p:cNvPr id="6" name="Billede 5"/>
          <p:cNvPicPr>
            <a:picLocks noChangeAspect="1"/>
          </p:cNvPicPr>
          <p:nvPr/>
        </p:nvPicPr>
        <p:blipFill>
          <a:blip r:embed="rId5"/>
          <a:stretch>
            <a:fillRect/>
          </a:stretch>
        </p:blipFill>
        <p:spPr>
          <a:xfrm>
            <a:off x="806940" y="2649486"/>
            <a:ext cx="3198086" cy="1800000"/>
          </a:xfrm>
          <a:prstGeom prst="rect">
            <a:avLst/>
          </a:prstGeom>
        </p:spPr>
      </p:pic>
      <p:pic>
        <p:nvPicPr>
          <p:cNvPr id="7" name="Billede 6"/>
          <p:cNvPicPr>
            <a:picLocks noChangeAspect="1"/>
          </p:cNvPicPr>
          <p:nvPr/>
        </p:nvPicPr>
        <p:blipFill>
          <a:blip r:embed="rId6"/>
          <a:stretch>
            <a:fillRect/>
          </a:stretch>
        </p:blipFill>
        <p:spPr>
          <a:xfrm>
            <a:off x="4388259" y="2649486"/>
            <a:ext cx="3243478" cy="1800000"/>
          </a:xfrm>
          <a:prstGeom prst="rect">
            <a:avLst/>
          </a:prstGeom>
        </p:spPr>
      </p:pic>
      <p:pic>
        <p:nvPicPr>
          <p:cNvPr id="8" name="Billede 7"/>
          <p:cNvPicPr>
            <a:picLocks noChangeAspect="1"/>
          </p:cNvPicPr>
          <p:nvPr/>
        </p:nvPicPr>
        <p:blipFill>
          <a:blip r:embed="rId7"/>
          <a:stretch>
            <a:fillRect/>
          </a:stretch>
        </p:blipFill>
        <p:spPr>
          <a:xfrm>
            <a:off x="8100461" y="2649486"/>
            <a:ext cx="3162009" cy="1800000"/>
          </a:xfrm>
          <a:prstGeom prst="rect">
            <a:avLst/>
          </a:prstGeom>
        </p:spPr>
      </p:pic>
      <p:pic>
        <p:nvPicPr>
          <p:cNvPr id="9" name="Billede 8"/>
          <p:cNvPicPr>
            <a:picLocks noChangeAspect="1"/>
          </p:cNvPicPr>
          <p:nvPr/>
        </p:nvPicPr>
        <p:blipFill>
          <a:blip r:embed="rId8"/>
          <a:stretch>
            <a:fillRect/>
          </a:stretch>
        </p:blipFill>
        <p:spPr>
          <a:xfrm>
            <a:off x="796046" y="4832247"/>
            <a:ext cx="3179696" cy="1800000"/>
          </a:xfrm>
          <a:prstGeom prst="rect">
            <a:avLst/>
          </a:prstGeom>
        </p:spPr>
      </p:pic>
      <p:sp>
        <p:nvSpPr>
          <p:cNvPr id="10" name="Tekstfelt 9"/>
          <p:cNvSpPr txBox="1"/>
          <p:nvPr/>
        </p:nvSpPr>
        <p:spPr>
          <a:xfrm>
            <a:off x="4388259" y="4832247"/>
            <a:ext cx="6874211" cy="1754326"/>
          </a:xfrm>
          <a:prstGeom prst="rect">
            <a:avLst/>
          </a:prstGeom>
          <a:noFill/>
        </p:spPr>
        <p:txBody>
          <a:bodyPr wrap="square" rtlCol="0" anchor="t">
            <a:spAutoFit/>
          </a:bodyPr>
          <a:lstStyle/>
          <a:p>
            <a:r>
              <a:rPr lang="da-DK" dirty="0"/>
              <a:t>Filmiske virkemidler: </a:t>
            </a:r>
          </a:p>
          <a:p>
            <a:r>
              <a:rPr lang="da-DK" dirty="0"/>
              <a:t>1) Ida kigger igennem flasken. Hendes ansigt forvrænges. 2) Mormoren ses fra Idas synsvinkel bag flaskerne. 3) Ida og Skrubsak i kælderen med lyset i ryggen. 4) Løb ned ad trapperne. Vild kameraføring. 5) Ida alene i kælderen. Den lange mørke gang. 6) Buldermandens skygge på væggen. 7)Ida genser lykkeligt skrubsak med lyset i håret som glorier.</a:t>
            </a:r>
          </a:p>
        </p:txBody>
      </p:sp>
    </p:spTree>
    <p:extLst>
      <p:ext uri="{BB962C8B-B14F-4D97-AF65-F5344CB8AC3E}">
        <p14:creationId xmlns:p14="http://schemas.microsoft.com/office/powerpoint/2010/main" val="57091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048000" y="474345"/>
            <a:ext cx="6096000" cy="5909310"/>
          </a:xfrm>
          <a:prstGeom prst="rect">
            <a:avLst/>
          </a:prstGeom>
        </p:spPr>
        <p:txBody>
          <a:bodyPr>
            <a:spAutoFit/>
          </a:bodyPr>
          <a:lstStyle/>
          <a:p>
            <a:r>
              <a:rPr lang="da-DK" dirty="0"/>
              <a:t>Et nært beslægtet område er kameraets bevægelser. Eleverne skal kende forskel på en ydre og indre vinkel. Hvis ”øjne” er det, vi låner eller ser begivenhederne igennem? Sekvensen, hvor Ida skal ned at redde Skrubsak fra Buldermanden, er et fremragende eksempel på skift mellem subjektiv/oplevet/indre og objektiv/beskrivende/ydre kamerabevægelse. Jeg slutter som regel denne del af med at lægge op til iagttagelser af billedbeskæringer og opmærksomhed på lydsiden. Med skyldig respekt for aldersgruppen er et eller få eksempler nok. I Buldermanden er nærbilledet et indlysende valg. Hvordan kan det vise en persons følelser?</a:t>
            </a:r>
          </a:p>
          <a:p>
            <a:endParaRPr lang="da-DK" dirty="0"/>
          </a:p>
          <a:p>
            <a:r>
              <a:rPr lang="da-DK" dirty="0"/>
              <a:t>Inden trætheden melder sig, fokuserer vi så på filmens lydside. Det er utroligt, hvad der kan ske, når ”</a:t>
            </a:r>
            <a:r>
              <a:rPr lang="da-DK" dirty="0" err="1"/>
              <a:t>black</a:t>
            </a:r>
            <a:r>
              <a:rPr lang="da-DK" dirty="0"/>
              <a:t> screen” er slået til, og vi kun hører lyden. Selv når eleverne har kendskab til billedsiden, kommer lyden for alvor i fokus og tilføjer bevidst den dimension, den fortjener. Hvad husker eleverne? Lad dem høre filmens anslag. Et andet lille eksempel som udvidet illustration: Vis sekvensen, hvor Ida og Skrubsak er på vej op på loftet. Vis den først uden lyd. Vis den derefter uden billeder. Og til sidst i den kombinerede version.</a:t>
            </a:r>
          </a:p>
        </p:txBody>
      </p:sp>
    </p:spTree>
    <p:extLst>
      <p:ext uri="{BB962C8B-B14F-4D97-AF65-F5344CB8AC3E}">
        <p14:creationId xmlns:p14="http://schemas.microsoft.com/office/powerpoint/2010/main" val="4039731512"/>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59425BD82EA774D9FBA33A3FDE95969" ma:contentTypeVersion="8" ma:contentTypeDescription="Opret et nyt dokument." ma:contentTypeScope="" ma:versionID="580b44c6bb004061e11fbf2b02437160">
  <xsd:schema xmlns:xsd="http://www.w3.org/2001/XMLSchema" xmlns:xs="http://www.w3.org/2001/XMLSchema" xmlns:p="http://schemas.microsoft.com/office/2006/metadata/properties" xmlns:ns2="2dce8b06-a668-41ce-9278-93a40b50ffec" xmlns:ns3="3ee53dc2-eb72-4532-a5fd-e660f27ccd49" targetNamespace="http://schemas.microsoft.com/office/2006/metadata/properties" ma:root="true" ma:fieldsID="ba9dc9c020f5f9a37e7e4f948695df41" ns2:_="" ns3:_="">
    <xsd:import namespace="2dce8b06-a668-41ce-9278-93a40b50ffec"/>
    <xsd:import namespace="3ee53dc2-eb72-4532-a5fd-e660f27ccd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ce8b06-a668-41ce-9278-93a40b50ff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e53dc2-eb72-4532-a5fd-e660f27ccd49"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DF3468-3F06-4F68-A8A7-DCCE4571E10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781982-7D20-47BC-A167-339372DAB035}">
  <ds:schemaRefs>
    <ds:schemaRef ds:uri="http://schemas.microsoft.com/sharepoint/v3/contenttype/forms"/>
  </ds:schemaRefs>
</ds:datastoreItem>
</file>

<file path=customXml/itemProps3.xml><?xml version="1.0" encoding="utf-8"?>
<ds:datastoreItem xmlns:ds="http://schemas.openxmlformats.org/officeDocument/2006/customXml" ds:itemID="{E06365CC-B433-43F8-A9F5-24296681E5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ce8b06-a668-41ce-9278-93a40b50ffec"/>
    <ds:schemaRef ds:uri="3ee53dc2-eb72-4532-a5fd-e660f27ccd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247</TotalTime>
  <Words>327</Words>
  <Application>Microsoft Office PowerPoint</Application>
  <PresentationFormat>Widescreen</PresentationFormat>
  <Paragraphs>14</Paragraphs>
  <Slides>7</Slides>
  <Notes>1</Notes>
  <HiddenSlides>0</HiddenSlides>
  <MMClips>0</MMClips>
  <ScaleCrop>false</ScaleCrop>
  <HeadingPairs>
    <vt:vector size="4" baseType="variant">
      <vt:variant>
        <vt:lpstr>Tema</vt:lpstr>
      </vt:variant>
      <vt:variant>
        <vt:i4>1</vt:i4>
      </vt:variant>
      <vt:variant>
        <vt:lpstr>Slidetitler</vt:lpstr>
      </vt:variant>
      <vt:variant>
        <vt:i4>7</vt:i4>
      </vt:variant>
    </vt:vector>
  </HeadingPairs>
  <TitlesOfParts>
    <vt:vector size="8" baseType="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Skanderborg Kommune UNV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 Berit Lauritsen</dc:creator>
  <cp:lastModifiedBy>Ann Berit Lauritsen Molleskolen</cp:lastModifiedBy>
  <cp:revision>68</cp:revision>
  <dcterms:created xsi:type="dcterms:W3CDTF">2017-03-12T12:27:14Z</dcterms:created>
  <dcterms:modified xsi:type="dcterms:W3CDTF">2020-01-30T06:30:42Z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0x010100459425BD82EA774D9FBA33A3FDE95969</vt:lpwstr>
  </property>
</Properties>
</file>