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61" r:id="rId8"/>
    <p:sldId id="262" r:id="rId9"/>
    <p:sldId id="260" r:id="rId10"/>
    <p:sldId id="263" r:id="rId11"/>
    <p:sldId id="259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08E2C-0EB6-A535-C615-B3F787B80965}" v="227" dt="2021-10-25T08:54:00.736"/>
    <p1510:client id="{B78CDA79-466E-91BE-6F9A-57056C9D5D61}" v="277" dt="2021-10-25T13:24:31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5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0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8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4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10/28/2021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‹nr.›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88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-iCZElJ8m0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r.dk/drtv/se/dyrs-vaaben_-elefant_2388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69CA84C-3F7B-44C0-9E69-FA5E5E677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062" r="6" b="6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2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FFFFFF"/>
                </a:solidFill>
                <a:cs typeface="Calibri Light"/>
              </a:rPr>
              <a:t>Dyrs</a:t>
            </a:r>
            <a:r>
              <a:rPr lang="en-US" sz="8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8000" dirty="0" err="1">
                <a:solidFill>
                  <a:srgbClr val="FFFFFF"/>
                </a:solidFill>
                <a:cs typeface="Calibri Light"/>
              </a:rPr>
              <a:t>våben</a:t>
            </a:r>
            <a:endParaRPr lang="en-US" sz="8000">
              <a:solidFill>
                <a:srgbClr val="FFFFFF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"/>
              </a:rPr>
              <a:t>Elefanten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72FD7-A4DA-4420-88EE-47E988CC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ord til din fagtekst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1A6BEA-4DDF-4F92-B898-E2CA7F8D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435328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sz="3200" dirty="0">
                <a:cs typeface="Calibri"/>
              </a:rPr>
              <a:t>elefant</a:t>
            </a:r>
          </a:p>
          <a:p>
            <a:pPr marL="0" indent="0">
              <a:buClr>
                <a:srgbClr val="836948"/>
              </a:buClr>
              <a:buNone/>
            </a:pPr>
            <a:r>
              <a:rPr lang="da-DK" sz="3200" dirty="0">
                <a:cs typeface="Calibri"/>
              </a:rPr>
              <a:t>snabel</a:t>
            </a:r>
          </a:p>
          <a:p>
            <a:pPr marL="0" indent="0">
              <a:buNone/>
            </a:pPr>
            <a:r>
              <a:rPr lang="da-DK" sz="3200" dirty="0">
                <a:cs typeface="Calibri"/>
              </a:rPr>
              <a:t>stødtand / stødtænder</a:t>
            </a:r>
          </a:p>
          <a:p>
            <a:pPr marL="0" indent="0">
              <a:buNone/>
            </a:pPr>
            <a:r>
              <a:rPr lang="da-DK" sz="3200" dirty="0">
                <a:cs typeface="Calibri"/>
              </a:rPr>
              <a:t>stærk</a:t>
            </a:r>
          </a:p>
          <a:p>
            <a:pPr marL="0" indent="0">
              <a:buNone/>
            </a:pPr>
            <a:r>
              <a:rPr lang="da-DK" sz="3200" dirty="0">
                <a:cs typeface="Calibri"/>
              </a:rPr>
              <a:t>farlig</a:t>
            </a:r>
          </a:p>
          <a:p>
            <a:pPr marL="0" indent="0">
              <a:buNone/>
            </a:pPr>
            <a:r>
              <a:rPr lang="da-DK" sz="3200" dirty="0">
                <a:cs typeface="Calibri"/>
              </a:rPr>
              <a:t>forsvare</a:t>
            </a:r>
          </a:p>
          <a:p>
            <a:pPr marL="0" indent="0">
              <a:buNone/>
            </a:pPr>
            <a:r>
              <a:rPr lang="da-DK" sz="3200" dirty="0">
                <a:cs typeface="Calibri"/>
              </a:rPr>
              <a:t>unge</a:t>
            </a:r>
          </a:p>
          <a:p>
            <a:pPr marL="0" indent="0">
              <a:buNone/>
            </a:pPr>
            <a:r>
              <a:rPr lang="da-DK" sz="3200" dirty="0">
                <a:cs typeface="Calibri"/>
              </a:rPr>
              <a:t>angribe</a:t>
            </a:r>
          </a:p>
          <a:p>
            <a:pPr marL="0" indent="0">
              <a:buNone/>
            </a:pPr>
            <a:endParaRPr lang="da-DK" dirty="0">
              <a:cs typeface="Calibri"/>
            </a:endParaRPr>
          </a:p>
          <a:p>
            <a:pPr>
              <a:buClr>
                <a:srgbClr val="836948"/>
              </a:buClr>
            </a:pPr>
            <a:endParaRPr lang="da-DK" dirty="0">
              <a:cs typeface="Calibri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EB6623B-A126-42E7-8CDB-C9C335492C79}"/>
              </a:ext>
            </a:extLst>
          </p:cNvPr>
          <p:cNvSpPr txBox="1"/>
          <p:nvPr/>
        </p:nvSpPr>
        <p:spPr>
          <a:xfrm>
            <a:off x="7054574" y="1786833"/>
            <a:ext cx="274320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800" dirty="0"/>
              <a:t>En elefant kan</a:t>
            </a:r>
            <a:endParaRPr lang="da-DK" sz="2800" dirty="0">
              <a:cs typeface="Calibri"/>
            </a:endParaRPr>
          </a:p>
          <a:p>
            <a:endParaRPr lang="da-DK" sz="2800" dirty="0">
              <a:cs typeface="Calibri"/>
            </a:endParaRPr>
          </a:p>
          <a:p>
            <a:r>
              <a:rPr lang="da-DK" sz="2800" dirty="0">
                <a:cs typeface="Calibri"/>
              </a:rPr>
              <a:t>En elefant er</a:t>
            </a:r>
          </a:p>
          <a:p>
            <a:endParaRPr lang="da-DK" sz="2800" dirty="0">
              <a:cs typeface="Calibri"/>
            </a:endParaRPr>
          </a:p>
          <a:p>
            <a:r>
              <a:rPr lang="da-DK" sz="2800" dirty="0">
                <a:cs typeface="Calibri"/>
              </a:rPr>
              <a:t>En elefant har</a:t>
            </a:r>
          </a:p>
          <a:p>
            <a:endParaRPr lang="da-DK" sz="2800" dirty="0">
              <a:cs typeface="Calibri"/>
            </a:endParaRPr>
          </a:p>
          <a:p>
            <a:r>
              <a:rPr lang="da-DK" sz="2800" dirty="0">
                <a:cs typeface="Calibri"/>
              </a:rPr>
              <a:t>En elefant vil</a:t>
            </a:r>
          </a:p>
        </p:txBody>
      </p:sp>
    </p:spTree>
    <p:extLst>
      <p:ext uri="{BB962C8B-B14F-4D97-AF65-F5344CB8AC3E}">
        <p14:creationId xmlns:p14="http://schemas.microsoft.com/office/powerpoint/2010/main" val="360177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Elefant med baby på græsmark">
            <a:extLst>
              <a:ext uri="{FF2B5EF4-FFF2-40B4-BE49-F238E27FC236}">
                <a16:creationId xmlns:a16="http://schemas.microsoft.com/office/drawing/2014/main" id="{3FFDC898-4437-4171-B266-0C25467D8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733" r="-2" b="76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E6C91D-E1FB-42C1-A321-4175A7D2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6000" dirty="0" err="1">
                <a:solidFill>
                  <a:srgbClr val="FFFFFF"/>
                </a:solidFill>
              </a:rPr>
              <a:t>Hvad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betyder</a:t>
            </a:r>
            <a:r>
              <a:rPr lang="en-US" sz="6000" dirty="0">
                <a:solidFill>
                  <a:srgbClr val="FFFFFF"/>
                </a:solidFill>
              </a:rPr>
              <a:t> "</a:t>
            </a:r>
            <a:r>
              <a:rPr lang="en-US" sz="6000" dirty="0" err="1">
                <a:solidFill>
                  <a:srgbClr val="FFFFFF"/>
                </a:solidFill>
              </a:rPr>
              <a:t>Dyrs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våben</a:t>
            </a:r>
            <a:r>
              <a:rPr lang="en-US" sz="6000" dirty="0">
                <a:solidFill>
                  <a:srgbClr val="FFFFFF"/>
                </a:solidFill>
              </a:rPr>
              <a:t>"?</a:t>
            </a:r>
            <a:br>
              <a:rPr lang="en-US" sz="6000" dirty="0">
                <a:solidFill>
                  <a:srgbClr val="FFFFFF"/>
                </a:solidFill>
              </a:rPr>
            </a:br>
            <a:br>
              <a:rPr lang="en-US" sz="6000" dirty="0"/>
            </a:br>
            <a:r>
              <a:rPr lang="en-US" sz="6000" dirty="0">
                <a:solidFill>
                  <a:srgbClr val="FFFFFF"/>
                </a:solidFill>
              </a:rPr>
              <a:t>Har </a:t>
            </a:r>
            <a:r>
              <a:rPr lang="en-US" sz="6000" dirty="0" err="1">
                <a:solidFill>
                  <a:srgbClr val="FFFFFF"/>
                </a:solidFill>
              </a:rPr>
              <a:t>elefanten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våben</a:t>
            </a:r>
            <a:r>
              <a:rPr lang="en-US" sz="6000" dirty="0">
                <a:solidFill>
                  <a:srgbClr val="FFFFFF"/>
                </a:solidFill>
              </a:rPr>
              <a:t>?</a:t>
            </a:r>
            <a:br>
              <a:rPr lang="en-US" sz="6000" dirty="0">
                <a:solidFill>
                  <a:srgbClr val="FFFFFF"/>
                </a:solidFill>
              </a:rPr>
            </a:br>
            <a:br>
              <a:rPr lang="en-US" sz="6000" dirty="0"/>
            </a:br>
            <a:r>
              <a:rPr lang="en-US" sz="6000" dirty="0" err="1">
                <a:solidFill>
                  <a:srgbClr val="FFFFFF"/>
                </a:solidFill>
              </a:rPr>
              <a:t>Hvad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ved</a:t>
            </a:r>
            <a:r>
              <a:rPr lang="en-US" sz="6000" dirty="0">
                <a:solidFill>
                  <a:srgbClr val="FFFFFF"/>
                </a:solidFill>
              </a:rPr>
              <a:t> vi om </a:t>
            </a:r>
            <a:r>
              <a:rPr lang="en-US" sz="6000" dirty="0" err="1">
                <a:solidFill>
                  <a:srgbClr val="FFFFFF"/>
                </a:solidFill>
              </a:rPr>
              <a:t>elefanten</a:t>
            </a:r>
            <a:r>
              <a:rPr lang="en-US" sz="6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0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E695E-24F6-4F90-A5F0-4B697364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betyder.....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BD334D-78BC-431A-97E9-EAEA9946F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sz="5400" dirty="0">
                <a:cs typeface="Calibri"/>
              </a:rPr>
              <a:t>forsvarsløs</a:t>
            </a:r>
            <a:endParaRPr lang="da-DK" dirty="0">
              <a:cs typeface="Calibri"/>
            </a:endParaRPr>
          </a:p>
          <a:p>
            <a:pPr>
              <a:buClr>
                <a:srgbClr val="836948"/>
              </a:buClr>
            </a:pPr>
            <a:r>
              <a:rPr lang="da-DK" sz="5400" dirty="0">
                <a:cs typeface="Calibri"/>
              </a:rPr>
              <a:t>omringet</a:t>
            </a:r>
          </a:p>
          <a:p>
            <a:pPr>
              <a:buClr>
                <a:srgbClr val="836948"/>
              </a:buClr>
            </a:pPr>
            <a:r>
              <a:rPr lang="da-DK" sz="5400" dirty="0">
                <a:cs typeface="Calibri"/>
              </a:rPr>
              <a:t>kommunikere</a:t>
            </a:r>
          </a:p>
          <a:p>
            <a:pPr>
              <a:buClr>
                <a:srgbClr val="836948"/>
              </a:buClr>
            </a:pPr>
            <a:r>
              <a:rPr lang="da-DK" sz="5400" dirty="0">
                <a:cs typeface="Calibri"/>
              </a:rPr>
              <a:t>dybe ultralyde</a:t>
            </a:r>
          </a:p>
          <a:p>
            <a:pPr>
              <a:buClr>
                <a:srgbClr val="836948"/>
              </a:buClr>
            </a:pPr>
            <a:r>
              <a:rPr lang="da-DK" sz="5400" dirty="0">
                <a:cs typeface="Calibri"/>
              </a:rPr>
              <a:t>svaghedstegn</a:t>
            </a:r>
          </a:p>
          <a:p>
            <a:pPr marL="0" indent="0">
              <a:buClr>
                <a:srgbClr val="836948"/>
              </a:buClr>
              <a:buNone/>
            </a:pPr>
            <a:endParaRPr lang="da-DK" sz="5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95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Billede 4" descr="Et billede, der indeholder sne, udendørs, gruppe, linje&#10;&#10;Beskrivelsen er genereret automatisk">
            <a:extLst>
              <a:ext uri="{FF2B5EF4-FFF2-40B4-BE49-F238E27FC236}">
                <a16:creationId xmlns:a16="http://schemas.microsoft.com/office/drawing/2014/main" id="{CAEE7346-3F9B-4C29-8F14-005ACBDAC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491" r="-1" b="1249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B6E756-DC45-4580-BB1F-D32C7E15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65846"/>
            <a:ext cx="4887458" cy="36106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omringet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35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828CD762-A860-40D3-8F15-FAEC7CFF7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25515" b="102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E2661A-B901-4BDF-AE3E-D5041C44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Kommunikation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2A4FD-5121-45EF-9BA6-7784B4D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ultralyd?</a:t>
            </a:r>
          </a:p>
        </p:txBody>
      </p:sp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ACE7A56B-9AA9-40EA-89A5-7E528D37CD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0792" y="1717834"/>
            <a:ext cx="6847840" cy="4719320"/>
          </a:xfrm>
        </p:spPr>
      </p:pic>
    </p:spTree>
    <p:extLst>
      <p:ext uri="{BB962C8B-B14F-4D97-AF65-F5344CB8AC3E}">
        <p14:creationId xmlns:p14="http://schemas.microsoft.com/office/powerpoint/2010/main" val="266331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00E5D40F-C721-4919-B4AC-65A7C4D1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DD3D3B-5C78-48B2-9341-6189F35E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svaghedstegn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7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65B72-0FCE-4E39-8F18-2AA943BB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ea typeface="+mj-lt"/>
                <a:cs typeface="+mj-lt"/>
                <a:hlinkClick r:id="rId2"/>
              </a:rPr>
              <a:t>Se filmen</a:t>
            </a:r>
            <a:endParaRPr lang="da-DK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9F9FBD21-BC06-4D99-B3B6-B8CA7B96B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0280" y="1825625"/>
            <a:ext cx="8373029" cy="4351338"/>
          </a:xfrm>
        </p:spPr>
      </p:pic>
    </p:spTree>
    <p:extLst>
      <p:ext uri="{BB962C8B-B14F-4D97-AF65-F5344CB8AC3E}">
        <p14:creationId xmlns:p14="http://schemas.microsoft.com/office/powerpoint/2010/main" val="62887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2BECC-3276-4E0A-BAC5-7AC072A2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500" y="365125"/>
            <a:ext cx="6020850" cy="1347649"/>
          </a:xfrm>
        </p:spPr>
        <p:txBody>
          <a:bodyPr>
            <a:normAutofit fontScale="90000"/>
          </a:bodyPr>
          <a:lstStyle/>
          <a:p>
            <a:r>
              <a:rPr lang="da-DK" dirty="0"/>
              <a:t>Skriv en fagtekst om elefantens våben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6510E-674A-4824-A489-0D1909FF4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>
              <a:cs typeface="Calibri"/>
            </a:endParaRPr>
          </a:p>
          <a:p>
            <a:pPr marL="0" indent="0">
              <a:buNone/>
            </a:pPr>
            <a:endParaRPr lang="da-DK" dirty="0">
              <a:cs typeface="Calibri"/>
            </a:endParaRPr>
          </a:p>
        </p:txBody>
      </p:sp>
      <p:pic>
        <p:nvPicPr>
          <p:cNvPr id="4" name="Billede 4" descr="Et billede, der indeholder tekst, whiteboard&#10;&#10;Beskrivelsen er genereret automatisk">
            <a:extLst>
              <a:ext uri="{FF2B5EF4-FFF2-40B4-BE49-F238E27FC236}">
                <a16:creationId xmlns:a16="http://schemas.microsoft.com/office/drawing/2014/main" id="{9CB0ED93-5717-40A4-B3BA-CE1493D6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8" y="185565"/>
            <a:ext cx="4554330" cy="649791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7C38E45-39A7-4FCB-99E0-AACC5F5ACEFE}"/>
              </a:ext>
            </a:extLst>
          </p:cNvPr>
          <p:cNvSpPr txBox="1"/>
          <p:nvPr/>
        </p:nvSpPr>
        <p:spPr>
          <a:xfrm>
            <a:off x="5585791" y="2460486"/>
            <a:ext cx="540467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dirty="0"/>
              <a:t>Skriv mindst 3 sætninger.</a:t>
            </a:r>
          </a:p>
          <a:p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Skriv, hvad du har lært i filmen.</a:t>
            </a:r>
          </a:p>
          <a:p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Skriv med din bedste børnestavning.</a:t>
            </a:r>
          </a:p>
          <a:p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Skriv med din bedste håndskrift.</a:t>
            </a:r>
          </a:p>
          <a:p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Skriv, FØR du tegner.</a:t>
            </a:r>
          </a:p>
          <a:p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Du arbejder på tid. Du må gerne tegne og skrive videre på næste side, hvis du har tid.</a:t>
            </a:r>
          </a:p>
        </p:txBody>
      </p:sp>
    </p:spTree>
    <p:extLst>
      <p:ext uri="{BB962C8B-B14F-4D97-AF65-F5344CB8AC3E}">
        <p14:creationId xmlns:p14="http://schemas.microsoft.com/office/powerpoint/2010/main" val="990766331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8E2E7"/>
      </a:lt2>
      <a:accent1>
        <a:srgbClr val="31B751"/>
      </a:accent1>
      <a:accent2>
        <a:srgbClr val="40B725"/>
      </a:accent2>
      <a:accent3>
        <a:srgbClr val="7CAF2F"/>
      </a:accent3>
      <a:accent4>
        <a:srgbClr val="A9A722"/>
      </a:accent4>
      <a:accent5>
        <a:srgbClr val="D6933A"/>
      </a:accent5>
      <a:accent6>
        <a:srgbClr val="C44028"/>
      </a:accent6>
      <a:hlink>
        <a:srgbClr val="9A7F33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3" ma:contentTypeDescription="Opret et nyt dokument." ma:contentTypeScope="" ma:versionID="e7c467fae086cca22a3b31feca6a71e0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8b13acd808b5854d4349744b3e9a50c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0B0EAD-8EA6-4B82-8B29-B0997D610E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529291-D3E8-452B-9B69-41A6D1B0D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3A6686-5785-4FB9-9CF3-AC3A161799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1" baseType="lpstr">
      <vt:lpstr>ConfettiVTI</vt:lpstr>
      <vt:lpstr>Dyrs våben</vt:lpstr>
      <vt:lpstr>  Hvad betyder "Dyrs våben"?  Har elefanten våben?  Hvad ved vi om elefanten?</vt:lpstr>
      <vt:lpstr>Hvad betyder.....</vt:lpstr>
      <vt:lpstr>omringet</vt:lpstr>
      <vt:lpstr>Kommunikation</vt:lpstr>
      <vt:lpstr>Hvad er ultralyd?</vt:lpstr>
      <vt:lpstr>svaghedstegn</vt:lpstr>
      <vt:lpstr>Se filmen</vt:lpstr>
      <vt:lpstr>Skriv en fagtekst om elefantens våben</vt:lpstr>
      <vt:lpstr>Gode ord til din fagtekst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88</cp:revision>
  <dcterms:created xsi:type="dcterms:W3CDTF">2021-10-25T08:33:23Z</dcterms:created>
  <dcterms:modified xsi:type="dcterms:W3CDTF">2021-10-28T19:13:26Z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