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ED51B-F611-41BE-93A3-F4E46D3A18C8}" type="datetimeFigureOut">
              <a:rPr lang="da-DK" smtClean="0"/>
              <a:pPr/>
              <a:t>26-03-2010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D93AC-F772-462B-98A7-93CAFC7855A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ucl.dk/media(7408,1030)/Gys_og_gru.bmp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28604"/>
            <a:ext cx="5715040" cy="57575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gyser.dk/billeder/kist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4643470" cy="4257705"/>
          </a:xfrm>
          <a:prstGeom prst="rect">
            <a:avLst/>
          </a:prstGeom>
          <a:noFill/>
        </p:spPr>
      </p:pic>
      <p:sp>
        <p:nvSpPr>
          <p:cNvPr id="2" name="Rektangel 1"/>
          <p:cNvSpPr/>
          <p:nvPr/>
        </p:nvSpPr>
        <p:spPr>
          <a:xfrm>
            <a:off x="4071934" y="300037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I gyseren kan man prøve kræfter med det </a:t>
            </a:r>
            <a:r>
              <a:rPr lang="da-DK" dirty="0" smtClean="0"/>
              <a:t>monstrøse og </a:t>
            </a:r>
            <a:r>
              <a:rPr lang="da-DK" dirty="0" smtClean="0"/>
              <a:t>være sikker på, at det hele ender godt.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Gyser-fortællinger handler om </a:t>
            </a:r>
            <a:r>
              <a:rPr lang="da-DK" dirty="0" smtClean="0"/>
              <a:t>noget </a:t>
            </a:r>
            <a:r>
              <a:rPr lang="da-DK" dirty="0" smtClean="0"/>
              <a:t>ondt </a:t>
            </a:r>
            <a:r>
              <a:rPr lang="da-DK" dirty="0" smtClean="0"/>
              <a:t>der  </a:t>
            </a:r>
            <a:r>
              <a:rPr lang="da-DK" dirty="0" smtClean="0"/>
              <a:t>skal bekæmpes.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illcasselman.com/monster_bigger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1928802"/>
            <a:ext cx="2857500" cy="4029075"/>
          </a:xfrm>
          <a:prstGeom prst="rect">
            <a:avLst/>
          </a:prstGeom>
          <a:noFill/>
        </p:spPr>
      </p:pic>
      <p:sp>
        <p:nvSpPr>
          <p:cNvPr id="2" name="Rektangel 1"/>
          <p:cNvSpPr/>
          <p:nvPr/>
        </p:nvSpPr>
        <p:spPr>
          <a:xfrm>
            <a:off x="1500166" y="142873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Det onde er tit et monster eller et </a:t>
            </a:r>
            <a:r>
              <a:rPr lang="da-DK" dirty="0" smtClean="0"/>
              <a:t>væsen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/>
              <a:t>Monstre </a:t>
            </a:r>
            <a:r>
              <a:rPr lang="da-DK" dirty="0" smtClean="0"/>
              <a:t>kan være vampyrer, varulve eller zombier…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Monstrene kan også være </a:t>
            </a:r>
            <a:r>
              <a:rPr lang="da-DK" dirty="0" smtClean="0"/>
              <a:t>et </a:t>
            </a:r>
            <a:r>
              <a:rPr lang="da-DK" dirty="0" smtClean="0"/>
              <a:t>videnskabeligt eksperiment, der er gået galt. </a:t>
            </a:r>
            <a:r>
              <a:rPr lang="da-DK" dirty="0" smtClean="0"/>
              <a:t>F.eks. Frankenstein.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api.ning.com/files/DOj4nnDqzr1V8Sc4aPVVgkYuw0L2c9obS28ahcunEJk8sp6SItAtzzTU-HWZ3CyrcHRUUI6Ayg1AlnyU5YqXRTORXslHplR9/horror_wallpaper_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9600" y="-457200"/>
            <a:ext cx="9753600" cy="7315200"/>
          </a:xfrm>
          <a:prstGeom prst="rect">
            <a:avLst/>
          </a:prstGeom>
          <a:noFill/>
        </p:spPr>
      </p:pic>
      <p:sp>
        <p:nvSpPr>
          <p:cNvPr id="2" name="Rektangel 1"/>
          <p:cNvSpPr/>
          <p:nvPr/>
        </p:nvSpPr>
        <p:spPr>
          <a:xfrm>
            <a:off x="714348" y="92867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Gysere kan deles op i </a:t>
            </a:r>
            <a:r>
              <a:rPr lang="da-DK" dirty="0" err="1" smtClean="0">
                <a:solidFill>
                  <a:schemeClr val="bg1"/>
                </a:solidFill>
              </a:rPr>
              <a:t>horror</a:t>
            </a:r>
            <a:r>
              <a:rPr lang="da-DK" dirty="0" smtClean="0">
                <a:solidFill>
                  <a:schemeClr val="bg1"/>
                </a:solidFill>
              </a:rPr>
              <a:t> og terror:</a:t>
            </a:r>
            <a:br>
              <a:rPr lang="da-DK" dirty="0" smtClean="0">
                <a:solidFill>
                  <a:schemeClr val="bg1"/>
                </a:solidFill>
              </a:rPr>
            </a:br>
            <a:r>
              <a:rPr lang="da-DK" dirty="0" smtClean="0">
                <a:solidFill>
                  <a:schemeClr val="bg1"/>
                </a:solidFill>
              </a:rPr>
              <a:t/>
            </a:r>
            <a:br>
              <a:rPr lang="da-DK" dirty="0" smtClean="0">
                <a:solidFill>
                  <a:schemeClr val="bg1"/>
                </a:solidFill>
              </a:rPr>
            </a:br>
            <a:r>
              <a:rPr lang="da-DK" b="1" dirty="0" err="1" smtClean="0">
                <a:solidFill>
                  <a:schemeClr val="bg1"/>
                </a:solidFill>
              </a:rPr>
              <a:t>Horror</a:t>
            </a: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 smtClean="0">
                <a:solidFill>
                  <a:schemeClr val="bg1"/>
                </a:solidFill>
              </a:rPr>
              <a:t>foregår </a:t>
            </a:r>
            <a:r>
              <a:rPr lang="da-DK" dirty="0" smtClean="0">
                <a:solidFill>
                  <a:schemeClr val="bg1"/>
                </a:solidFill>
              </a:rPr>
              <a:t>i den virkelige verden, men det uhyggelige er noget overnaturligt.</a:t>
            </a:r>
            <a:br>
              <a:rPr lang="da-DK" dirty="0" smtClean="0">
                <a:solidFill>
                  <a:schemeClr val="bg1"/>
                </a:solidFill>
              </a:rPr>
            </a:br>
            <a:r>
              <a:rPr lang="da-DK" dirty="0" smtClean="0">
                <a:solidFill>
                  <a:schemeClr val="bg1"/>
                </a:solidFill>
              </a:rPr>
              <a:t/>
            </a:r>
            <a:br>
              <a:rPr lang="da-DK" dirty="0" smtClean="0">
                <a:solidFill>
                  <a:schemeClr val="bg1"/>
                </a:solidFill>
              </a:rPr>
            </a:br>
            <a:r>
              <a:rPr lang="da-DK" b="1" dirty="0" smtClean="0">
                <a:solidFill>
                  <a:schemeClr val="bg1"/>
                </a:solidFill>
              </a:rPr>
              <a:t>Terror</a:t>
            </a: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 smtClean="0">
                <a:solidFill>
                  <a:schemeClr val="bg1"/>
                </a:solidFill>
              </a:rPr>
              <a:t>foregår </a:t>
            </a:r>
            <a:r>
              <a:rPr lang="da-DK" dirty="0" smtClean="0">
                <a:solidFill>
                  <a:schemeClr val="bg1"/>
                </a:solidFill>
              </a:rPr>
              <a:t>også </a:t>
            </a:r>
            <a:r>
              <a:rPr lang="da-DK" dirty="0" smtClean="0">
                <a:solidFill>
                  <a:schemeClr val="bg1"/>
                </a:solidFill>
              </a:rPr>
              <a:t>den virkelige verden, </a:t>
            </a:r>
            <a:r>
              <a:rPr lang="da-DK" dirty="0" smtClean="0">
                <a:solidFill>
                  <a:schemeClr val="bg1"/>
                </a:solidFill>
              </a:rPr>
              <a:t>men det onde er ofte almindelige mennesker, der pludselig </a:t>
            </a:r>
            <a:r>
              <a:rPr lang="da-DK" dirty="0" smtClean="0">
                <a:solidFill>
                  <a:schemeClr val="bg1"/>
                </a:solidFill>
              </a:rPr>
              <a:t>gør noget ondskabsfuldt.</a:t>
            </a:r>
            <a:endParaRPr lang="da-D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designyourway.net/teme/Dark-Evil-411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85776"/>
            <a:ext cx="9144000" cy="7264400"/>
          </a:xfrm>
          <a:prstGeom prst="rect">
            <a:avLst/>
          </a:prstGeom>
          <a:noFill/>
        </p:spPr>
      </p:pic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357158" y="1000108"/>
          <a:ext cx="5072098" cy="2746062"/>
        </p:xfrm>
        <a:graphic>
          <a:graphicData uri="http://schemas.openxmlformats.org/drawingml/2006/table">
            <a:tbl>
              <a:tblPr/>
              <a:tblGrid>
                <a:gridCol w="5072098"/>
              </a:tblGrid>
              <a:tr h="2746062"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Gysere handler om angsten for det onde og ukendte, der kan </a:t>
                      </a:r>
                      <a:r>
                        <a:rPr lang="da-DK" sz="1800" dirty="0" smtClean="0">
                          <a:solidFill>
                            <a:schemeClr val="bg1"/>
                          </a:solidFill>
                        </a:rPr>
                        <a:t>ramme vores trygge verden. </a:t>
                      </a: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da-DK" sz="1800" dirty="0">
                          <a:solidFill>
                            <a:schemeClr val="bg1"/>
                          </a:solidFill>
                        </a:rPr>
                      </a:b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da-DK" sz="1800" dirty="0">
                          <a:solidFill>
                            <a:schemeClr val="bg1"/>
                          </a:solidFill>
                        </a:rPr>
                      </a:b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Tit fortæller gyseren om </a:t>
                      </a:r>
                      <a:r>
                        <a:rPr lang="da-DK" sz="1800" dirty="0" smtClean="0">
                          <a:solidFill>
                            <a:schemeClr val="bg1"/>
                          </a:solidFill>
                        </a:rPr>
                        <a:t>at mennesker både kan besidde</a:t>
                      </a:r>
                      <a:r>
                        <a:rPr lang="da-DK" sz="1800" baseline="0" dirty="0" smtClean="0">
                          <a:solidFill>
                            <a:schemeClr val="bg1"/>
                          </a:solidFill>
                        </a:rPr>
                        <a:t> en god side og en ond side – og om, hvordan vi forsøger at undertrykke det onde.</a:t>
                      </a: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da-DK" sz="1800" dirty="0">
                          <a:solidFill>
                            <a:schemeClr val="bg1"/>
                          </a:solidFill>
                        </a:rPr>
                      </a:br>
                      <a:endParaRPr lang="da-DK" sz="18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57554" y="135729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Fortællingen om Grev Dracula er </a:t>
            </a:r>
            <a:r>
              <a:rPr lang="da-DK" dirty="0" smtClean="0"/>
              <a:t>nok den mest berømte vampyrhistorie </a:t>
            </a:r>
            <a:r>
              <a:rPr lang="da-DK" dirty="0" smtClean="0"/>
              <a:t>i verden. </a:t>
            </a:r>
            <a:r>
              <a:rPr lang="da-DK" dirty="0" smtClean="0"/>
              <a:t>Fortællingen om Dracula er skrevet af Bram Stoker i 1896 og handler om grev Dracula, der har to sider i sig, en god og en ond. Ved midnatstid når klokken slår 12, forvandler </a:t>
            </a:r>
            <a:r>
              <a:rPr lang="da-DK" dirty="0" smtClean="0"/>
              <a:t>han sig </a:t>
            </a:r>
            <a:r>
              <a:rPr lang="da-DK" dirty="0" smtClean="0"/>
              <a:t>til en </a:t>
            </a:r>
            <a:r>
              <a:rPr lang="da-DK" dirty="0" err="1" smtClean="0"/>
              <a:t>blodsugende</a:t>
            </a:r>
            <a:r>
              <a:rPr lang="da-DK" dirty="0" smtClean="0"/>
              <a:t> vampyr.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pic>
        <p:nvPicPr>
          <p:cNvPr id="19458" name="Picture 2" descr="http://www.wareartscentre.org.uk/img/Dracula%20Ar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500174"/>
            <a:ext cx="3533775" cy="519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357686" y="192880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/>
              <a:t>Også historien om Dr. </a:t>
            </a:r>
            <a:r>
              <a:rPr lang="da-DK" dirty="0" err="1" smtClean="0"/>
              <a:t>Jekyll</a:t>
            </a:r>
            <a:r>
              <a:rPr lang="da-DK" dirty="0" smtClean="0"/>
              <a:t> og </a:t>
            </a:r>
            <a:r>
              <a:rPr lang="da-DK" dirty="0" smtClean="0"/>
              <a:t>Mr. </a:t>
            </a:r>
            <a:r>
              <a:rPr lang="da-DK" dirty="0" err="1" smtClean="0"/>
              <a:t>Hyde</a:t>
            </a:r>
            <a:r>
              <a:rPr lang="da-DK" dirty="0" smtClean="0"/>
              <a:t> handler om menneskers </a:t>
            </a:r>
            <a:r>
              <a:rPr lang="da-DK" dirty="0" smtClean="0"/>
              <a:t>gode og onde sider. </a:t>
            </a:r>
            <a:r>
              <a:rPr lang="da-DK" dirty="0" smtClean="0"/>
              <a:t>I 1886 skrev R.L. Stevenson en roman om lægen Dr. </a:t>
            </a:r>
            <a:r>
              <a:rPr lang="da-DK" dirty="0" err="1" smtClean="0"/>
              <a:t>Jekyll</a:t>
            </a:r>
            <a:r>
              <a:rPr lang="da-DK" dirty="0" smtClean="0"/>
              <a:t>, der ved et tilfælde opfinder en </a:t>
            </a:r>
            <a:r>
              <a:rPr lang="da-DK" dirty="0" smtClean="0"/>
              <a:t>væske, som forvandler ham. </a:t>
            </a:r>
            <a:r>
              <a:rPr lang="da-DK" dirty="0" smtClean="0"/>
              <a:t>Om natten bliver den </a:t>
            </a:r>
            <a:r>
              <a:rPr lang="da-DK" dirty="0" smtClean="0"/>
              <a:t>nydelige </a:t>
            </a:r>
            <a:r>
              <a:rPr lang="da-DK" dirty="0" smtClean="0"/>
              <a:t>Dr. </a:t>
            </a:r>
            <a:r>
              <a:rPr lang="da-DK" dirty="0" err="1" smtClean="0"/>
              <a:t>Jekyll</a:t>
            </a:r>
            <a:r>
              <a:rPr lang="da-DK" dirty="0" smtClean="0"/>
              <a:t> </a:t>
            </a:r>
            <a:r>
              <a:rPr lang="da-DK" dirty="0" smtClean="0"/>
              <a:t>til </a:t>
            </a:r>
            <a:r>
              <a:rPr lang="da-DK" dirty="0" smtClean="0"/>
              <a:t>den </a:t>
            </a:r>
            <a:r>
              <a:rPr lang="da-DK" dirty="0" smtClean="0"/>
              <a:t>ondskabsfulde </a:t>
            </a:r>
            <a:r>
              <a:rPr lang="da-DK" dirty="0" smtClean="0"/>
              <a:t>Mr. </a:t>
            </a:r>
            <a:r>
              <a:rPr lang="da-DK" dirty="0" err="1" smtClean="0"/>
              <a:t>Hyde</a:t>
            </a:r>
            <a:r>
              <a:rPr lang="da-DK" dirty="0" smtClean="0"/>
              <a:t>, som gør alt det ulovlige og forbudte, som </a:t>
            </a:r>
            <a:r>
              <a:rPr lang="da-DK" dirty="0" smtClean="0"/>
              <a:t>lægens gode side aldrig </a:t>
            </a:r>
            <a:r>
              <a:rPr lang="da-DK" dirty="0" smtClean="0"/>
              <a:t>kunne finde på.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Begge de to gamle gyserhistorier er flere gange blevet brugt </a:t>
            </a:r>
            <a:r>
              <a:rPr lang="da-DK" smtClean="0"/>
              <a:t>i </a:t>
            </a:r>
            <a:r>
              <a:rPr lang="da-DK" smtClean="0"/>
              <a:t>gyserfilm</a:t>
            </a:r>
            <a:r>
              <a:rPr lang="da-DK" dirty="0" smtClean="0"/>
              <a:t>. </a:t>
            </a:r>
            <a:endParaRPr lang="da-DK" dirty="0"/>
          </a:p>
        </p:txBody>
      </p:sp>
      <p:pic>
        <p:nvPicPr>
          <p:cNvPr id="18436" name="Picture 4" descr="http://movieoverdose.files.wordpress.com/2009/05/dr-jekyll-and-mr-hyd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704975"/>
            <a:ext cx="4762500" cy="5153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137</Words>
  <Application>Microsoft Office PowerPoint</Application>
  <PresentationFormat>Skærmshow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Kontortema</vt:lpstr>
      <vt:lpstr>Dias nummer 1</vt:lpstr>
      <vt:lpstr>Dias nummer 2</vt:lpstr>
      <vt:lpstr>Dias nummer 3</vt:lpstr>
      <vt:lpstr>Dias nummer 4</vt:lpstr>
      <vt:lpstr>Dias nummer 5</vt:lpstr>
      <vt:lpstr>Dias nummer 6</vt:lpstr>
      <vt:lpstr>Dias nummer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Ann-Berit Vestergaard</dc:creator>
  <cp:lastModifiedBy>Ann-Berit Vestergaard</cp:lastModifiedBy>
  <cp:revision>4</cp:revision>
  <dcterms:created xsi:type="dcterms:W3CDTF">2010-02-21T15:42:56Z</dcterms:created>
  <dcterms:modified xsi:type="dcterms:W3CDTF">2010-03-26T17:01:41Z</dcterms:modified>
</cp:coreProperties>
</file>