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1" r:id="rId10"/>
    <p:sldId id="265" r:id="rId11"/>
    <p:sldId id="262" r:id="rId12"/>
    <p:sldId id="263" r:id="rId13"/>
    <p:sldId id="264" r:id="rId14"/>
    <p:sldId id="281" r:id="rId15"/>
    <p:sldId id="267" r:id="rId16"/>
    <p:sldId id="268" r:id="rId17"/>
    <p:sldId id="274" r:id="rId18"/>
    <p:sldId id="270" r:id="rId19"/>
    <p:sldId id="269" r:id="rId20"/>
    <p:sldId id="271" r:id="rId21"/>
    <p:sldId id="273" r:id="rId22"/>
    <p:sldId id="275" r:id="rId23"/>
    <p:sldId id="278" r:id="rId24"/>
    <p:sldId id="277" r:id="rId25"/>
    <p:sldId id="279" r:id="rId26"/>
    <p:sldId id="280" r:id="rId2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7/1/2023</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7/1/2023</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7/1/2023</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7/1/2023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7/1/2023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7/1/2023</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7/1/2023</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‹nr.›</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filmcentralen.dk/alle/film/dykkerdrengen"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err="1"/>
              <a:t>Soldater</a:t>
            </a:r>
            <a:r>
              <a:rPr lang="en-US"/>
              <a:t> </a:t>
            </a:r>
            <a:r>
              <a:rPr lang="en-US" err="1"/>
              <a:t>græder</a:t>
            </a:r>
            <a:r>
              <a:rPr lang="en-US"/>
              <a:t> </a:t>
            </a:r>
            <a:r>
              <a:rPr lang="en-US" err="1"/>
              <a:t>ikke</a:t>
            </a:r>
          </a:p>
        </p:txBody>
      </p:sp>
      <p:sp>
        <p:nvSpPr>
          <p:cNvPr id="3" name="Subtitle 2"/>
          <p:cNvSpPr>
            <a:spLocks noGrp="1"/>
          </p:cNvSpPr>
          <p:nvPr>
            <p:ph type="subTitle" idx="1"/>
          </p:nvPr>
        </p:nvSpPr>
        <p:spPr/>
        <p:txBody>
          <a:bodyPr/>
          <a:lstStyle/>
          <a:p>
            <a:r>
              <a:rPr lang="en-US" err="1"/>
              <a:t>Af</a:t>
            </a:r>
            <a:r>
              <a:rPr lang="en-US"/>
              <a:t> Jesper </a:t>
            </a:r>
            <a:r>
              <a:rPr lang="en-US" err="1"/>
              <a:t>nicolai</a:t>
            </a:r>
            <a:r>
              <a:rPr lang="en-US"/>
              <a:t> </a:t>
            </a:r>
            <a:r>
              <a:rPr lang="en-US" err="1"/>
              <a:t>christiansen</a:t>
            </a:r>
          </a:p>
        </p:txBody>
      </p:sp>
    </p:spTree>
    <p:extLst>
      <p:ext uri="{BB962C8B-B14F-4D97-AF65-F5344CB8AC3E}">
        <p14:creationId xmlns:p14="http://schemas.microsoft.com/office/powerpoint/2010/main" val="401567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10">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76BB141F-152B-4A8E-AAAF-80BD487DE54A}"/>
              </a:ext>
            </a:extLst>
          </p:cNvPr>
          <p:cNvSpPr>
            <a:spLocks noGrp="1"/>
          </p:cNvSpPr>
          <p:nvPr>
            <p:ph type="title"/>
          </p:nvPr>
        </p:nvSpPr>
        <p:spPr>
          <a:xfrm>
            <a:off x="609906" y="702155"/>
            <a:ext cx="3759161" cy="622013"/>
          </a:xfrm>
        </p:spPr>
        <p:txBody>
          <a:bodyPr>
            <a:normAutofit fontScale="90000"/>
          </a:bodyPr>
          <a:lstStyle/>
          <a:p>
            <a:r>
              <a:rPr lang="da-DK">
                <a:solidFill>
                  <a:schemeClr val="tx2"/>
                </a:solidFill>
              </a:rPr>
              <a:t>SPØRGSMÅL TIL BOGEN</a:t>
            </a:r>
          </a:p>
        </p:txBody>
      </p:sp>
      <p:sp>
        <p:nvSpPr>
          <p:cNvPr id="7" name="Rectangle 12">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7">
            <a:extLst>
              <a:ext uri="{FF2B5EF4-FFF2-40B4-BE49-F238E27FC236}">
                <a16:creationId xmlns:a16="http://schemas.microsoft.com/office/drawing/2014/main" id="{75B32FDE-9761-41E6-BB07-08A47912CC69}"/>
              </a:ext>
            </a:extLst>
          </p:cNvPr>
          <p:cNvSpPr>
            <a:spLocks noGrp="1"/>
          </p:cNvSpPr>
          <p:nvPr>
            <p:ph idx="1"/>
          </p:nvPr>
        </p:nvSpPr>
        <p:spPr>
          <a:xfrm>
            <a:off x="622606" y="1985264"/>
            <a:ext cx="3378161" cy="3990086"/>
          </a:xfrm>
        </p:spPr>
        <p:txBody>
          <a:bodyPr>
            <a:normAutofit/>
          </a:bodyPr>
          <a:lstStyle/>
          <a:p>
            <a:pPr marL="305435" indent="-305435"/>
            <a:r>
              <a:rPr lang="da-DK"/>
              <a:t>Skriv spørgsmål til bogen på post-</a:t>
            </a:r>
            <a:r>
              <a:rPr lang="da-DK" err="1"/>
              <a:t>its</a:t>
            </a:r>
            <a:r>
              <a:rPr lang="da-DK"/>
              <a:t>. Skriv 3-5 spørgsmål pr. makkerpar. </a:t>
            </a:r>
            <a:br>
              <a:rPr lang="da-DK"/>
            </a:br>
            <a:br>
              <a:rPr lang="da-DK"/>
            </a:br>
            <a:r>
              <a:rPr lang="da-DK"/>
              <a:t>Noget, du undrer dig over</a:t>
            </a:r>
            <a:br>
              <a:rPr lang="da-DK"/>
            </a:br>
            <a:r>
              <a:rPr lang="da-DK"/>
              <a:t>Noget, du ikke forstår</a:t>
            </a:r>
            <a:br>
              <a:rPr lang="da-DK"/>
            </a:br>
            <a:r>
              <a:rPr lang="da-DK"/>
              <a:t>Brug: hvorfor og hvordan</a:t>
            </a:r>
          </a:p>
          <a:p>
            <a:pPr marL="305435" indent="-305435"/>
            <a:endParaRPr lang="da-DK"/>
          </a:p>
          <a:p>
            <a:pPr marL="305435" indent="-305435"/>
            <a:r>
              <a:rPr lang="da-DK"/>
              <a:t>Alle post-</a:t>
            </a:r>
            <a:r>
              <a:rPr lang="da-DK" err="1"/>
              <a:t>its</a:t>
            </a:r>
            <a:r>
              <a:rPr lang="da-DK"/>
              <a:t> hænges på eller ved siden af planchen med spørgsmål.</a:t>
            </a:r>
          </a:p>
        </p:txBody>
      </p:sp>
      <p:pic>
        <p:nvPicPr>
          <p:cNvPr id="4" name="Billede 4" descr="Et billede, der indeholder papirvare&#10;&#10;Beskrivelse, der er oprettet med meget høj tiltro">
            <a:extLst>
              <a:ext uri="{FF2B5EF4-FFF2-40B4-BE49-F238E27FC236}">
                <a16:creationId xmlns:a16="http://schemas.microsoft.com/office/drawing/2014/main" id="{B18D0235-B46B-4E33-971E-0F3BE82688C6}"/>
              </a:ext>
            </a:extLst>
          </p:cNvPr>
          <p:cNvPicPr>
            <a:picLocks noChangeAspect="1"/>
          </p:cNvPicPr>
          <p:nvPr/>
        </p:nvPicPr>
        <p:blipFill>
          <a:blip r:embed="rId2"/>
          <a:stretch>
            <a:fillRect/>
          </a:stretch>
        </p:blipFill>
        <p:spPr>
          <a:xfrm>
            <a:off x="5303791" y="702156"/>
            <a:ext cx="5436282" cy="5273194"/>
          </a:xfrm>
          <a:prstGeom prst="rect">
            <a:avLst/>
          </a:prstGeom>
        </p:spPr>
      </p:pic>
    </p:spTree>
    <p:extLst>
      <p:ext uri="{BB962C8B-B14F-4D97-AF65-F5344CB8AC3E}">
        <p14:creationId xmlns:p14="http://schemas.microsoft.com/office/powerpoint/2010/main" val="2660978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98DB0E-2AD6-4464-8823-EE2AFBC5FDD6}"/>
              </a:ext>
            </a:extLst>
          </p:cNvPr>
          <p:cNvSpPr>
            <a:spLocks noGrp="1"/>
          </p:cNvSpPr>
          <p:nvPr>
            <p:ph type="title"/>
          </p:nvPr>
        </p:nvSpPr>
        <p:spPr/>
        <p:txBody>
          <a:bodyPr/>
          <a:lstStyle/>
          <a:p>
            <a:r>
              <a:rPr lang="da-DK"/>
              <a:t>sprog</a:t>
            </a:r>
          </a:p>
        </p:txBody>
      </p:sp>
      <p:sp>
        <p:nvSpPr>
          <p:cNvPr id="3" name="Pladsholder til indhold 2">
            <a:extLst>
              <a:ext uri="{FF2B5EF4-FFF2-40B4-BE49-F238E27FC236}">
                <a16:creationId xmlns:a16="http://schemas.microsoft.com/office/drawing/2014/main" id="{985C42EC-77DC-4D00-9338-CF23D89D6EB4}"/>
              </a:ext>
            </a:extLst>
          </p:cNvPr>
          <p:cNvSpPr>
            <a:spLocks noGrp="1"/>
          </p:cNvSpPr>
          <p:nvPr>
            <p:ph idx="1"/>
          </p:nvPr>
        </p:nvSpPr>
        <p:spPr/>
        <p:txBody>
          <a:bodyPr/>
          <a:lstStyle/>
          <a:p>
            <a:pPr marL="305435" indent="-305435"/>
            <a:r>
              <a:rPr lang="da-DK">
                <a:ea typeface="+mn-lt"/>
                <a:cs typeface="+mn-lt"/>
              </a:rPr>
              <a:t>"Et eller andet </a:t>
            </a:r>
            <a:r>
              <a:rPr lang="da-DK" b="1">
                <a:ea typeface="+mn-lt"/>
                <a:cs typeface="+mn-lt"/>
              </a:rPr>
              <a:t>pikfjæs</a:t>
            </a:r>
            <a:r>
              <a:rPr lang="da-DK">
                <a:ea typeface="+mn-lt"/>
                <a:cs typeface="+mn-lt"/>
              </a:rPr>
              <a:t> på kommunen har bestemt, at mor igen er ‘egnet’ som forældre. Hun har snydt dem alle sammen. Hun har smilet og nikket og strøget sine trusser. Hun har sagt »ja« på det rigtige tidspunkt og set ud, som en mor skal se ud." (bogens første side)</a:t>
            </a:r>
          </a:p>
          <a:p>
            <a:pPr marL="305435" indent="-305435"/>
            <a:r>
              <a:rPr lang="da-DK">
                <a:ea typeface="+mn-lt"/>
                <a:cs typeface="+mn-lt"/>
              </a:rPr>
              <a:t>"Du er så dum. De giver ikke en skid væk, de </a:t>
            </a:r>
            <a:r>
              <a:rPr lang="da-DK" err="1">
                <a:ea typeface="+mn-lt"/>
                <a:cs typeface="+mn-lt"/>
              </a:rPr>
              <a:t>pakihutter</a:t>
            </a:r>
            <a:r>
              <a:rPr lang="da-DK">
                <a:ea typeface="+mn-lt"/>
                <a:cs typeface="+mn-lt"/>
              </a:rPr>
              <a:t>. Hvis du har fået slik, så er det, fordi han har snydt dig.« (side 5)</a:t>
            </a:r>
            <a:endParaRPr lang="da-DK"/>
          </a:p>
          <a:p>
            <a:pPr marL="305435" indent="-305435"/>
            <a:endParaRPr lang="da-DK"/>
          </a:p>
          <a:p>
            <a:pPr marL="305435" indent="-305435"/>
            <a:endParaRPr lang="da-DK"/>
          </a:p>
        </p:txBody>
      </p:sp>
    </p:spTree>
    <p:extLst>
      <p:ext uri="{BB962C8B-B14F-4D97-AF65-F5344CB8AC3E}">
        <p14:creationId xmlns:p14="http://schemas.microsoft.com/office/powerpoint/2010/main" val="174038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PERSONKARAKTERISTIK</a:t>
            </a:r>
          </a:p>
        </p:txBody>
      </p:sp>
      <p:sp>
        <p:nvSpPr>
          <p:cNvPr id="3" name="Pladsholder til indhold 2"/>
          <p:cNvSpPr>
            <a:spLocks noGrp="1"/>
          </p:cNvSpPr>
          <p:nvPr>
            <p:ph idx="1"/>
          </p:nvPr>
        </p:nvSpPr>
        <p:spPr>
          <a:xfrm>
            <a:off x="581192" y="2180496"/>
            <a:ext cx="11029615" cy="4666521"/>
          </a:xfrm>
        </p:spPr>
        <p:txBody>
          <a:bodyPr>
            <a:normAutofit/>
          </a:bodyPr>
          <a:lstStyle/>
          <a:p>
            <a:pPr marL="305435" indent="-305435"/>
            <a:r>
              <a:rPr lang="da-DK"/>
              <a:t>2 minutter: Brug din </a:t>
            </a:r>
            <a:r>
              <a:rPr lang="da-DK" err="1"/>
              <a:t>reflektionslog</a:t>
            </a:r>
            <a:r>
              <a:rPr lang="da-DK"/>
              <a:t>. Del dine noter om Elektra med din sidemakker. </a:t>
            </a:r>
          </a:p>
          <a:p>
            <a:pPr marL="305435" indent="-305435"/>
            <a:endParaRPr lang="da-DK"/>
          </a:p>
          <a:p>
            <a:pPr marL="305435" indent="-305435"/>
            <a:r>
              <a:rPr lang="da-DK"/>
              <a:t>Brug arket: "Personkarakteristik Elektra". Skriv alt, hvad I ved om Elektras indre og ydre træk.</a:t>
            </a:r>
          </a:p>
          <a:p>
            <a:pPr marL="305435" indent="-305435"/>
            <a:endParaRPr lang="da-DK"/>
          </a:p>
          <a:p>
            <a:pPr marL="305435" indent="-305435"/>
            <a:r>
              <a:rPr lang="da-DK"/>
              <a:t>Alle makkerpar fremlægger deres opgave for et andet makkerpar. Er I enige? Giv feedback.</a:t>
            </a:r>
          </a:p>
          <a:p>
            <a:pPr marL="305435" indent="-305435"/>
            <a:endParaRPr lang="da-DK"/>
          </a:p>
          <a:p>
            <a:pPr marL="305435" indent="-305435"/>
            <a:r>
              <a:rPr lang="da-DK"/>
              <a:t>Oplysninger om Elektra samles på klassen og skrives på planchen "Personkarakteristik Elektra" på opslagstavlen. Brug gerne forskellige farver til indre og ydre træk. </a:t>
            </a:r>
          </a:p>
          <a:p>
            <a:pPr marL="305435" indent="-305435"/>
            <a:endParaRPr lang="da-DK"/>
          </a:p>
          <a:p>
            <a:pPr marL="0" indent="0">
              <a:buNone/>
            </a:pPr>
            <a:endParaRPr lang="da-DK"/>
          </a:p>
        </p:txBody>
      </p:sp>
    </p:spTree>
    <p:extLst>
      <p:ext uri="{BB962C8B-B14F-4D97-AF65-F5344CB8AC3E}">
        <p14:creationId xmlns:p14="http://schemas.microsoft.com/office/powerpoint/2010/main" val="2829652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3913239" y="570270"/>
            <a:ext cx="4316362" cy="369332"/>
          </a:xfrm>
          <a:prstGeom prst="rect">
            <a:avLst/>
          </a:prstGeom>
          <a:noFill/>
        </p:spPr>
        <p:txBody>
          <a:bodyPr wrap="square" rtlCol="0">
            <a:spAutoFit/>
          </a:bodyPr>
          <a:lstStyle/>
          <a:p>
            <a:pPr algn="ctr"/>
            <a:r>
              <a:rPr lang="da-DK" b="1">
                <a:ln w="22225">
                  <a:solidFill>
                    <a:schemeClr val="accent2"/>
                  </a:solidFill>
                  <a:prstDash val="solid"/>
                </a:ln>
                <a:solidFill>
                  <a:schemeClr val="accent2">
                    <a:lumMod val="40000"/>
                    <a:lumOff val="60000"/>
                  </a:schemeClr>
                </a:solidFill>
              </a:rPr>
              <a:t>PERSONKARAKTERISTIK ELEKTRA</a:t>
            </a:r>
          </a:p>
        </p:txBody>
      </p:sp>
      <p:sp>
        <p:nvSpPr>
          <p:cNvPr id="4" name="Afrundet rektangel 3"/>
          <p:cNvSpPr/>
          <p:nvPr/>
        </p:nvSpPr>
        <p:spPr>
          <a:xfrm>
            <a:off x="540774" y="1150374"/>
            <a:ext cx="5329084" cy="530942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da-DK"/>
          </a:p>
        </p:txBody>
      </p:sp>
      <p:sp>
        <p:nvSpPr>
          <p:cNvPr id="5" name="Afrundet rektangel 4"/>
          <p:cNvSpPr/>
          <p:nvPr/>
        </p:nvSpPr>
        <p:spPr>
          <a:xfrm>
            <a:off x="6228735" y="1150374"/>
            <a:ext cx="5329084" cy="530942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da-DK"/>
          </a:p>
        </p:txBody>
      </p:sp>
      <p:sp>
        <p:nvSpPr>
          <p:cNvPr id="6" name="Tekstfelt 5"/>
          <p:cNvSpPr txBox="1"/>
          <p:nvPr/>
        </p:nvSpPr>
        <p:spPr>
          <a:xfrm>
            <a:off x="1769806" y="1258529"/>
            <a:ext cx="2871019" cy="369332"/>
          </a:xfrm>
          <a:prstGeom prst="rect">
            <a:avLst/>
          </a:prstGeom>
          <a:noFill/>
        </p:spPr>
        <p:txBody>
          <a:bodyPr wrap="square" rtlCol="0">
            <a:spAutoFit/>
          </a:bodyPr>
          <a:lstStyle/>
          <a:p>
            <a:pPr algn="ctr"/>
            <a:r>
              <a:rPr lang="da-DK"/>
              <a:t>INDRE KARAKTERISTIK</a:t>
            </a:r>
          </a:p>
        </p:txBody>
      </p:sp>
      <p:sp>
        <p:nvSpPr>
          <p:cNvPr id="7" name="Tekstfelt 6"/>
          <p:cNvSpPr txBox="1"/>
          <p:nvPr/>
        </p:nvSpPr>
        <p:spPr>
          <a:xfrm>
            <a:off x="7457767" y="1258529"/>
            <a:ext cx="2871019" cy="369332"/>
          </a:xfrm>
          <a:prstGeom prst="rect">
            <a:avLst/>
          </a:prstGeom>
          <a:noFill/>
        </p:spPr>
        <p:txBody>
          <a:bodyPr wrap="square" rtlCol="0">
            <a:spAutoFit/>
          </a:bodyPr>
          <a:lstStyle/>
          <a:p>
            <a:pPr algn="ctr"/>
            <a:r>
              <a:rPr lang="da-DK"/>
              <a:t>YDRE KARAKTERISTIK</a:t>
            </a:r>
          </a:p>
        </p:txBody>
      </p:sp>
    </p:spTree>
    <p:extLst>
      <p:ext uri="{BB962C8B-B14F-4D97-AF65-F5344CB8AC3E}">
        <p14:creationId xmlns:p14="http://schemas.microsoft.com/office/powerpoint/2010/main" val="2285898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C4329-BF7A-442F-9874-DA101CE0075C}"/>
              </a:ext>
            </a:extLst>
          </p:cNvPr>
          <p:cNvSpPr>
            <a:spLocks noGrp="1"/>
          </p:cNvSpPr>
          <p:nvPr>
            <p:ph type="title"/>
          </p:nvPr>
        </p:nvSpPr>
        <p:spPr/>
        <p:txBody>
          <a:bodyPr/>
          <a:lstStyle/>
          <a:p>
            <a:r>
              <a:rPr lang="da-DK"/>
              <a:t>Elektras far og mor - klassesamtale</a:t>
            </a:r>
          </a:p>
        </p:txBody>
      </p:sp>
      <p:sp>
        <p:nvSpPr>
          <p:cNvPr id="4" name="Rektangel: afrundede hjørner 3">
            <a:extLst>
              <a:ext uri="{FF2B5EF4-FFF2-40B4-BE49-F238E27FC236}">
                <a16:creationId xmlns:a16="http://schemas.microsoft.com/office/drawing/2014/main" id="{284D76AB-A86C-4FD1-8429-C3CF8D66D4A1}"/>
              </a:ext>
            </a:extLst>
          </p:cNvPr>
          <p:cNvSpPr/>
          <p:nvPr/>
        </p:nvSpPr>
        <p:spPr>
          <a:xfrm>
            <a:off x="509516" y="2198427"/>
            <a:ext cx="4901820" cy="401471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da-DK"/>
              <a:t>Elektra og hendes mor</a:t>
            </a:r>
          </a:p>
        </p:txBody>
      </p:sp>
      <p:sp>
        <p:nvSpPr>
          <p:cNvPr id="7" name="Rektangel: afrundede hjørner 6">
            <a:extLst>
              <a:ext uri="{FF2B5EF4-FFF2-40B4-BE49-F238E27FC236}">
                <a16:creationId xmlns:a16="http://schemas.microsoft.com/office/drawing/2014/main" id="{2C32F0BF-06C0-43E5-87A5-28CCB8D888AD}"/>
              </a:ext>
            </a:extLst>
          </p:cNvPr>
          <p:cNvSpPr/>
          <p:nvPr/>
        </p:nvSpPr>
        <p:spPr>
          <a:xfrm>
            <a:off x="6480411" y="2198426"/>
            <a:ext cx="4901820" cy="401471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da-DK"/>
              <a:t>Elektra og  hendes far</a:t>
            </a:r>
          </a:p>
        </p:txBody>
      </p:sp>
    </p:spTree>
    <p:extLst>
      <p:ext uri="{BB962C8B-B14F-4D97-AF65-F5344CB8AC3E}">
        <p14:creationId xmlns:p14="http://schemas.microsoft.com/office/powerpoint/2010/main" val="927761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4000"/>
              <a:t>MILJØ</a:t>
            </a:r>
            <a:r>
              <a:rPr lang="da-DK"/>
              <a:t> – giv en – få en</a:t>
            </a:r>
          </a:p>
        </p:txBody>
      </p:sp>
      <p:sp>
        <p:nvSpPr>
          <p:cNvPr id="3" name="Pladsholder til indhold 2"/>
          <p:cNvSpPr>
            <a:spLocks noGrp="1"/>
          </p:cNvSpPr>
          <p:nvPr>
            <p:ph idx="1"/>
          </p:nvPr>
        </p:nvSpPr>
        <p:spPr/>
        <p:txBody>
          <a:bodyPr>
            <a:normAutofit/>
          </a:bodyPr>
          <a:lstStyle/>
          <a:p>
            <a:pPr marL="0" indent="0">
              <a:buNone/>
            </a:pPr>
            <a:r>
              <a:rPr lang="da-DK"/>
              <a:t>Brug din </a:t>
            </a:r>
            <a:r>
              <a:rPr lang="da-DK" err="1"/>
              <a:t>reflektionslog</a:t>
            </a:r>
            <a:r>
              <a:rPr lang="da-DK"/>
              <a:t>.</a:t>
            </a:r>
          </a:p>
          <a:p>
            <a:pPr marL="0" indent="0">
              <a:buNone/>
            </a:pPr>
            <a:r>
              <a:rPr lang="da-DK"/>
              <a:t>Skriv i venstre spalte så mange oplysninger om, hvordan der er hos Elektras mor, som muligt.</a:t>
            </a:r>
          </a:p>
          <a:p>
            <a:pPr marL="0" indent="0">
              <a:buNone/>
            </a:pPr>
            <a:r>
              <a:rPr lang="da-DK"/>
              <a:t>Gå rundt imellem hinanden.</a:t>
            </a:r>
          </a:p>
          <a:p>
            <a:pPr marL="0" indent="0">
              <a:buNone/>
            </a:pPr>
            <a:r>
              <a:rPr lang="da-DK"/>
              <a:t>Når du møder en klassekammerat, giver du en oplysning fra dit ark – og får en oplysning fra hans/hendes ark, som skrives i højres spalte.</a:t>
            </a:r>
          </a:p>
          <a:p>
            <a:pPr marL="0" indent="0">
              <a:buNone/>
            </a:pPr>
            <a:r>
              <a:rPr lang="da-DK"/>
              <a:t>Opsamling på klassen</a:t>
            </a:r>
          </a:p>
          <a:p>
            <a:pPr marL="0" indent="0">
              <a:buNone/>
            </a:pPr>
            <a:endParaRPr lang="da-DK"/>
          </a:p>
          <a:p>
            <a:pPr marL="0" indent="0">
              <a:buNone/>
            </a:pPr>
            <a:endParaRPr lang="da-DK"/>
          </a:p>
        </p:txBody>
      </p:sp>
    </p:spTree>
    <p:extLst>
      <p:ext uri="{BB962C8B-B14F-4D97-AF65-F5344CB8AC3E}">
        <p14:creationId xmlns:p14="http://schemas.microsoft.com/office/powerpoint/2010/main" val="1003884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p:cNvGraphicFramePr>
            <a:graphicFrameLocks noGrp="1"/>
          </p:cNvGraphicFramePr>
          <p:nvPr>
            <p:extLst>
              <p:ext uri="{D42A27DB-BD31-4B8C-83A1-F6EECF244321}">
                <p14:modId xmlns:p14="http://schemas.microsoft.com/office/powerpoint/2010/main" val="4025489132"/>
              </p:ext>
            </p:extLst>
          </p:nvPr>
        </p:nvGraphicFramePr>
        <p:xfrm>
          <a:off x="442450" y="939292"/>
          <a:ext cx="11336594" cy="5486400"/>
        </p:xfrm>
        <a:graphic>
          <a:graphicData uri="http://schemas.openxmlformats.org/drawingml/2006/table">
            <a:tbl>
              <a:tblPr firstRow="1" bandRow="1">
                <a:tableStyleId>{5C22544A-7EE6-4342-B048-85BDC9FD1C3A}</a:tableStyleId>
              </a:tblPr>
              <a:tblGrid>
                <a:gridCol w="5668297">
                  <a:extLst>
                    <a:ext uri="{9D8B030D-6E8A-4147-A177-3AD203B41FA5}">
                      <a16:colId xmlns:a16="http://schemas.microsoft.com/office/drawing/2014/main" val="3932421311"/>
                    </a:ext>
                  </a:extLst>
                </a:gridCol>
                <a:gridCol w="5668297">
                  <a:extLst>
                    <a:ext uri="{9D8B030D-6E8A-4147-A177-3AD203B41FA5}">
                      <a16:colId xmlns:a16="http://schemas.microsoft.com/office/drawing/2014/main" val="3431124733"/>
                    </a:ext>
                  </a:extLst>
                </a:gridCol>
              </a:tblGrid>
              <a:tr h="360168">
                <a:tc>
                  <a:txBody>
                    <a:bodyPr/>
                    <a:lstStyle/>
                    <a:p>
                      <a:r>
                        <a:rPr lang="da-DK"/>
                        <a:t>Giv en</a:t>
                      </a:r>
                    </a:p>
                  </a:txBody>
                  <a:tcPr/>
                </a:tc>
                <a:tc>
                  <a:txBody>
                    <a:bodyPr/>
                    <a:lstStyle/>
                    <a:p>
                      <a:r>
                        <a:rPr lang="da-DK"/>
                        <a:t>Få en</a:t>
                      </a:r>
                    </a:p>
                  </a:txBody>
                  <a:tcPr/>
                </a:tc>
                <a:extLst>
                  <a:ext uri="{0D108BD9-81ED-4DB2-BD59-A6C34878D82A}">
                    <a16:rowId xmlns:a16="http://schemas.microsoft.com/office/drawing/2014/main" val="3293712770"/>
                  </a:ext>
                </a:extLst>
              </a:tr>
              <a:tr h="360168">
                <a:tc>
                  <a:txBody>
                    <a:bodyPr/>
                    <a:lstStyle/>
                    <a:p>
                      <a:endParaRPr lang="da-DK"/>
                    </a:p>
                  </a:txBody>
                  <a:tcPr/>
                </a:tc>
                <a:tc>
                  <a:txBody>
                    <a:bodyPr/>
                    <a:lstStyle/>
                    <a:p>
                      <a:endParaRPr lang="da-DK"/>
                    </a:p>
                  </a:txBody>
                  <a:tcPr/>
                </a:tc>
                <a:extLst>
                  <a:ext uri="{0D108BD9-81ED-4DB2-BD59-A6C34878D82A}">
                    <a16:rowId xmlns:a16="http://schemas.microsoft.com/office/drawing/2014/main" val="2333654304"/>
                  </a:ext>
                </a:extLst>
              </a:tr>
              <a:tr h="360168">
                <a:tc>
                  <a:txBody>
                    <a:bodyPr/>
                    <a:lstStyle/>
                    <a:p>
                      <a:endParaRPr lang="da-DK"/>
                    </a:p>
                  </a:txBody>
                  <a:tcPr/>
                </a:tc>
                <a:tc>
                  <a:txBody>
                    <a:bodyPr/>
                    <a:lstStyle/>
                    <a:p>
                      <a:endParaRPr lang="da-DK"/>
                    </a:p>
                  </a:txBody>
                  <a:tcPr/>
                </a:tc>
                <a:extLst>
                  <a:ext uri="{0D108BD9-81ED-4DB2-BD59-A6C34878D82A}">
                    <a16:rowId xmlns:a16="http://schemas.microsoft.com/office/drawing/2014/main" val="2760193758"/>
                  </a:ext>
                </a:extLst>
              </a:tr>
              <a:tr h="360168">
                <a:tc>
                  <a:txBody>
                    <a:bodyPr/>
                    <a:lstStyle/>
                    <a:p>
                      <a:endParaRPr lang="da-DK"/>
                    </a:p>
                  </a:txBody>
                  <a:tcPr/>
                </a:tc>
                <a:tc>
                  <a:txBody>
                    <a:bodyPr/>
                    <a:lstStyle/>
                    <a:p>
                      <a:endParaRPr lang="da-DK"/>
                    </a:p>
                  </a:txBody>
                  <a:tcPr/>
                </a:tc>
                <a:extLst>
                  <a:ext uri="{0D108BD9-81ED-4DB2-BD59-A6C34878D82A}">
                    <a16:rowId xmlns:a16="http://schemas.microsoft.com/office/drawing/2014/main" val="416853173"/>
                  </a:ext>
                </a:extLst>
              </a:tr>
              <a:tr h="360168">
                <a:tc>
                  <a:txBody>
                    <a:bodyPr/>
                    <a:lstStyle/>
                    <a:p>
                      <a:endParaRPr lang="da-DK"/>
                    </a:p>
                  </a:txBody>
                  <a:tcPr/>
                </a:tc>
                <a:tc>
                  <a:txBody>
                    <a:bodyPr/>
                    <a:lstStyle/>
                    <a:p>
                      <a:endParaRPr lang="da-DK"/>
                    </a:p>
                  </a:txBody>
                  <a:tcPr/>
                </a:tc>
                <a:extLst>
                  <a:ext uri="{0D108BD9-81ED-4DB2-BD59-A6C34878D82A}">
                    <a16:rowId xmlns:a16="http://schemas.microsoft.com/office/drawing/2014/main" val="2145818922"/>
                  </a:ext>
                </a:extLst>
              </a:tr>
              <a:tr h="360168">
                <a:tc>
                  <a:txBody>
                    <a:bodyPr/>
                    <a:lstStyle/>
                    <a:p>
                      <a:endParaRPr lang="da-DK"/>
                    </a:p>
                  </a:txBody>
                  <a:tcPr/>
                </a:tc>
                <a:tc>
                  <a:txBody>
                    <a:bodyPr/>
                    <a:lstStyle/>
                    <a:p>
                      <a:endParaRPr lang="da-DK"/>
                    </a:p>
                  </a:txBody>
                  <a:tcPr/>
                </a:tc>
                <a:extLst>
                  <a:ext uri="{0D108BD9-81ED-4DB2-BD59-A6C34878D82A}">
                    <a16:rowId xmlns:a16="http://schemas.microsoft.com/office/drawing/2014/main" val="3669977969"/>
                  </a:ext>
                </a:extLst>
              </a:tr>
              <a:tr h="360168">
                <a:tc>
                  <a:txBody>
                    <a:bodyPr/>
                    <a:lstStyle/>
                    <a:p>
                      <a:endParaRPr lang="da-DK"/>
                    </a:p>
                  </a:txBody>
                  <a:tcPr/>
                </a:tc>
                <a:tc>
                  <a:txBody>
                    <a:bodyPr/>
                    <a:lstStyle/>
                    <a:p>
                      <a:endParaRPr lang="da-DK"/>
                    </a:p>
                  </a:txBody>
                  <a:tcPr/>
                </a:tc>
                <a:extLst>
                  <a:ext uri="{0D108BD9-81ED-4DB2-BD59-A6C34878D82A}">
                    <a16:rowId xmlns:a16="http://schemas.microsoft.com/office/drawing/2014/main" val="3023759612"/>
                  </a:ext>
                </a:extLst>
              </a:tr>
              <a:tr h="360168">
                <a:tc>
                  <a:txBody>
                    <a:bodyPr/>
                    <a:lstStyle/>
                    <a:p>
                      <a:endParaRPr lang="da-DK"/>
                    </a:p>
                  </a:txBody>
                  <a:tcPr/>
                </a:tc>
                <a:tc>
                  <a:txBody>
                    <a:bodyPr/>
                    <a:lstStyle/>
                    <a:p>
                      <a:endParaRPr lang="da-DK"/>
                    </a:p>
                  </a:txBody>
                  <a:tcPr/>
                </a:tc>
                <a:extLst>
                  <a:ext uri="{0D108BD9-81ED-4DB2-BD59-A6C34878D82A}">
                    <a16:rowId xmlns:a16="http://schemas.microsoft.com/office/drawing/2014/main" val="661864298"/>
                  </a:ext>
                </a:extLst>
              </a:tr>
              <a:tr h="360168">
                <a:tc>
                  <a:txBody>
                    <a:bodyPr/>
                    <a:lstStyle/>
                    <a:p>
                      <a:endParaRPr lang="da-DK"/>
                    </a:p>
                  </a:txBody>
                  <a:tcPr/>
                </a:tc>
                <a:tc>
                  <a:txBody>
                    <a:bodyPr/>
                    <a:lstStyle/>
                    <a:p>
                      <a:endParaRPr lang="da-DK"/>
                    </a:p>
                  </a:txBody>
                  <a:tcPr/>
                </a:tc>
                <a:extLst>
                  <a:ext uri="{0D108BD9-81ED-4DB2-BD59-A6C34878D82A}">
                    <a16:rowId xmlns:a16="http://schemas.microsoft.com/office/drawing/2014/main" val="465181281"/>
                  </a:ext>
                </a:extLst>
              </a:tr>
              <a:tr h="360168">
                <a:tc>
                  <a:txBody>
                    <a:bodyPr/>
                    <a:lstStyle/>
                    <a:p>
                      <a:endParaRPr lang="da-DK"/>
                    </a:p>
                  </a:txBody>
                  <a:tcPr/>
                </a:tc>
                <a:tc>
                  <a:txBody>
                    <a:bodyPr/>
                    <a:lstStyle/>
                    <a:p>
                      <a:endParaRPr lang="da-DK"/>
                    </a:p>
                  </a:txBody>
                  <a:tcPr/>
                </a:tc>
                <a:extLst>
                  <a:ext uri="{0D108BD9-81ED-4DB2-BD59-A6C34878D82A}">
                    <a16:rowId xmlns:a16="http://schemas.microsoft.com/office/drawing/2014/main" val="3423828354"/>
                  </a:ext>
                </a:extLst>
              </a:tr>
              <a:tr h="360168">
                <a:tc>
                  <a:txBody>
                    <a:bodyPr/>
                    <a:lstStyle/>
                    <a:p>
                      <a:endParaRPr lang="da-DK"/>
                    </a:p>
                  </a:txBody>
                  <a:tcPr/>
                </a:tc>
                <a:tc>
                  <a:txBody>
                    <a:bodyPr/>
                    <a:lstStyle/>
                    <a:p>
                      <a:endParaRPr lang="da-DK"/>
                    </a:p>
                  </a:txBody>
                  <a:tcPr/>
                </a:tc>
                <a:extLst>
                  <a:ext uri="{0D108BD9-81ED-4DB2-BD59-A6C34878D82A}">
                    <a16:rowId xmlns:a16="http://schemas.microsoft.com/office/drawing/2014/main" val="837674283"/>
                  </a:ext>
                </a:extLst>
              </a:tr>
              <a:tr h="360168">
                <a:tc>
                  <a:txBody>
                    <a:bodyPr/>
                    <a:lstStyle/>
                    <a:p>
                      <a:endParaRPr lang="da-DK"/>
                    </a:p>
                  </a:txBody>
                  <a:tcPr/>
                </a:tc>
                <a:tc>
                  <a:txBody>
                    <a:bodyPr/>
                    <a:lstStyle/>
                    <a:p>
                      <a:endParaRPr lang="da-DK"/>
                    </a:p>
                  </a:txBody>
                  <a:tcPr/>
                </a:tc>
                <a:extLst>
                  <a:ext uri="{0D108BD9-81ED-4DB2-BD59-A6C34878D82A}">
                    <a16:rowId xmlns:a16="http://schemas.microsoft.com/office/drawing/2014/main" val="4158041294"/>
                  </a:ext>
                </a:extLst>
              </a:tr>
              <a:tr h="360168">
                <a:tc>
                  <a:txBody>
                    <a:bodyPr/>
                    <a:lstStyle/>
                    <a:p>
                      <a:endParaRPr lang="da-DK"/>
                    </a:p>
                  </a:txBody>
                  <a:tcPr/>
                </a:tc>
                <a:tc>
                  <a:txBody>
                    <a:bodyPr/>
                    <a:lstStyle/>
                    <a:p>
                      <a:endParaRPr lang="da-DK"/>
                    </a:p>
                  </a:txBody>
                  <a:tcPr/>
                </a:tc>
                <a:extLst>
                  <a:ext uri="{0D108BD9-81ED-4DB2-BD59-A6C34878D82A}">
                    <a16:rowId xmlns:a16="http://schemas.microsoft.com/office/drawing/2014/main" val="2894273522"/>
                  </a:ext>
                </a:extLst>
              </a:tr>
              <a:tr h="360168">
                <a:tc>
                  <a:txBody>
                    <a:bodyPr/>
                    <a:lstStyle/>
                    <a:p>
                      <a:endParaRPr lang="da-DK"/>
                    </a:p>
                  </a:txBody>
                  <a:tcPr/>
                </a:tc>
                <a:tc>
                  <a:txBody>
                    <a:bodyPr/>
                    <a:lstStyle/>
                    <a:p>
                      <a:endParaRPr lang="da-DK"/>
                    </a:p>
                  </a:txBody>
                  <a:tcPr/>
                </a:tc>
                <a:extLst>
                  <a:ext uri="{0D108BD9-81ED-4DB2-BD59-A6C34878D82A}">
                    <a16:rowId xmlns:a16="http://schemas.microsoft.com/office/drawing/2014/main" val="1814034234"/>
                  </a:ext>
                </a:extLst>
              </a:tr>
              <a:tr h="360168">
                <a:tc>
                  <a:txBody>
                    <a:bodyPr/>
                    <a:lstStyle/>
                    <a:p>
                      <a:endParaRPr lang="da-DK"/>
                    </a:p>
                  </a:txBody>
                  <a:tcPr/>
                </a:tc>
                <a:tc>
                  <a:txBody>
                    <a:bodyPr/>
                    <a:lstStyle/>
                    <a:p>
                      <a:endParaRPr lang="da-DK"/>
                    </a:p>
                  </a:txBody>
                  <a:tcPr/>
                </a:tc>
                <a:extLst>
                  <a:ext uri="{0D108BD9-81ED-4DB2-BD59-A6C34878D82A}">
                    <a16:rowId xmlns:a16="http://schemas.microsoft.com/office/drawing/2014/main" val="1949853862"/>
                  </a:ext>
                </a:extLst>
              </a:tr>
            </a:tbl>
          </a:graphicData>
        </a:graphic>
      </p:graphicFrame>
      <p:sp>
        <p:nvSpPr>
          <p:cNvPr id="8" name="Rektangel 7"/>
          <p:cNvSpPr/>
          <p:nvPr/>
        </p:nvSpPr>
        <p:spPr>
          <a:xfrm>
            <a:off x="442452" y="569960"/>
            <a:ext cx="3865161" cy="369332"/>
          </a:xfrm>
          <a:prstGeom prst="rect">
            <a:avLst/>
          </a:prstGeom>
        </p:spPr>
        <p:txBody>
          <a:bodyPr wrap="none">
            <a:spAutoFit/>
          </a:bodyPr>
          <a:lstStyle/>
          <a:p>
            <a:r>
              <a:rPr lang="da-DK"/>
              <a:t>Skriv her alt om Elektras hjem hos mor</a:t>
            </a:r>
          </a:p>
        </p:txBody>
      </p:sp>
    </p:spTree>
    <p:extLst>
      <p:ext uri="{BB962C8B-B14F-4D97-AF65-F5344CB8AC3E}">
        <p14:creationId xmlns:p14="http://schemas.microsoft.com/office/powerpoint/2010/main" val="3980717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4400"/>
              <a:t>Miljø </a:t>
            </a:r>
            <a:r>
              <a:rPr lang="da-DK"/>
              <a:t>- solsikken</a:t>
            </a:r>
          </a:p>
        </p:txBody>
      </p:sp>
      <p:sp>
        <p:nvSpPr>
          <p:cNvPr id="25" name="Tekstfelt 24"/>
          <p:cNvSpPr txBox="1"/>
          <p:nvPr/>
        </p:nvSpPr>
        <p:spPr>
          <a:xfrm>
            <a:off x="575894" y="2497393"/>
            <a:ext cx="11257935" cy="3693319"/>
          </a:xfrm>
          <a:prstGeom prst="rect">
            <a:avLst/>
          </a:prstGeom>
          <a:noFill/>
        </p:spPr>
        <p:txBody>
          <a:bodyPr wrap="square" rtlCol="0">
            <a:spAutoFit/>
          </a:bodyPr>
          <a:lstStyle/>
          <a:p>
            <a:r>
              <a:rPr lang="da-DK"/>
              <a:t>Du skal arbejde med din makker</a:t>
            </a:r>
          </a:p>
          <a:p>
            <a:endParaRPr lang="da-DK"/>
          </a:p>
          <a:p>
            <a:r>
              <a:rPr lang="da-DK"/>
              <a:t>Lav en mindmap over institutionen Solsikken.</a:t>
            </a:r>
          </a:p>
          <a:p>
            <a:endParaRPr lang="da-DK"/>
          </a:p>
          <a:p>
            <a:r>
              <a:rPr lang="da-DK"/>
              <a:t>Brug dine tanker fra din </a:t>
            </a:r>
            <a:r>
              <a:rPr lang="da-DK" err="1"/>
              <a:t>reflektionslog</a:t>
            </a:r>
            <a:endParaRPr lang="da-DK"/>
          </a:p>
          <a:p>
            <a:endParaRPr lang="da-DK"/>
          </a:p>
          <a:p>
            <a:r>
              <a:rPr lang="da-DK"/>
              <a:t>I må gerne lave flere felter, når I har udfyldt dem på arket.</a:t>
            </a:r>
          </a:p>
          <a:p>
            <a:endParaRPr lang="da-DK"/>
          </a:p>
          <a:p>
            <a:r>
              <a:rPr lang="da-DK"/>
              <a:t>I kan samle det hele til en fælles mindmap for klassen.</a:t>
            </a:r>
          </a:p>
          <a:p>
            <a:endParaRPr lang="da-DK"/>
          </a:p>
          <a:p>
            <a:endParaRPr lang="da-DK"/>
          </a:p>
          <a:p>
            <a:endParaRPr lang="da-DK"/>
          </a:p>
          <a:p>
            <a:endParaRPr lang="da-DK"/>
          </a:p>
        </p:txBody>
      </p:sp>
    </p:spTree>
    <p:extLst>
      <p:ext uri="{BB962C8B-B14F-4D97-AF65-F5344CB8AC3E}">
        <p14:creationId xmlns:p14="http://schemas.microsoft.com/office/powerpoint/2010/main" val="3464711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442452" y="569960"/>
            <a:ext cx="6373091" cy="369332"/>
          </a:xfrm>
          <a:prstGeom prst="rect">
            <a:avLst/>
          </a:prstGeom>
        </p:spPr>
        <p:txBody>
          <a:bodyPr wrap="none">
            <a:spAutoFit/>
          </a:bodyPr>
          <a:lstStyle/>
          <a:p>
            <a:r>
              <a:rPr lang="da-DK"/>
              <a:t>Lav et mindmap. Beskriv hvordan der er på institutionen Solsikken.</a:t>
            </a:r>
          </a:p>
        </p:txBody>
      </p:sp>
      <p:pic>
        <p:nvPicPr>
          <p:cNvPr id="4" name="Billede 3"/>
          <p:cNvPicPr>
            <a:picLocks noChangeAspect="1"/>
          </p:cNvPicPr>
          <p:nvPr/>
        </p:nvPicPr>
        <p:blipFill>
          <a:blip r:embed="rId2"/>
          <a:stretch>
            <a:fillRect/>
          </a:stretch>
        </p:blipFill>
        <p:spPr>
          <a:xfrm>
            <a:off x="4527681" y="3475313"/>
            <a:ext cx="3151314" cy="1659692"/>
          </a:xfrm>
          <a:prstGeom prst="rect">
            <a:avLst/>
          </a:prstGeom>
        </p:spPr>
      </p:pic>
      <p:sp>
        <p:nvSpPr>
          <p:cNvPr id="5" name="Tekstfelt 4"/>
          <p:cNvSpPr txBox="1"/>
          <p:nvPr/>
        </p:nvSpPr>
        <p:spPr>
          <a:xfrm>
            <a:off x="4761234" y="3932903"/>
            <a:ext cx="2684207" cy="584775"/>
          </a:xfrm>
          <a:prstGeom prst="rect">
            <a:avLst/>
          </a:prstGeom>
          <a:noFill/>
        </p:spPr>
        <p:txBody>
          <a:bodyPr wrap="square" rtlCol="0">
            <a:spAutoFit/>
          </a:bodyPr>
          <a:lstStyle/>
          <a:p>
            <a:pPr algn="ctr"/>
            <a:r>
              <a:rPr lang="da-DK" sz="3200"/>
              <a:t>Solsikken</a:t>
            </a:r>
          </a:p>
        </p:txBody>
      </p:sp>
      <p:cxnSp>
        <p:nvCxnSpPr>
          <p:cNvPr id="6" name="Lige forbindelse 5"/>
          <p:cNvCxnSpPr/>
          <p:nvPr/>
        </p:nvCxnSpPr>
        <p:spPr>
          <a:xfrm flipV="1">
            <a:off x="7364361" y="3382297"/>
            <a:ext cx="550607" cy="412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Lige forbindelse 6"/>
          <p:cNvCxnSpPr/>
          <p:nvPr/>
        </p:nvCxnSpPr>
        <p:spPr>
          <a:xfrm flipH="1" flipV="1">
            <a:off x="5781368" y="2989006"/>
            <a:ext cx="58993" cy="69809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Lige forbindelse 8"/>
          <p:cNvCxnSpPr/>
          <p:nvPr/>
        </p:nvCxnSpPr>
        <p:spPr>
          <a:xfrm flipH="1" flipV="1">
            <a:off x="3814916" y="3537350"/>
            <a:ext cx="796413" cy="2579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Lige forbindelse 9"/>
          <p:cNvCxnSpPr/>
          <p:nvPr/>
        </p:nvCxnSpPr>
        <p:spPr>
          <a:xfrm flipH="1">
            <a:off x="4291708" y="4916129"/>
            <a:ext cx="464610" cy="218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Lige forbindelse 10"/>
          <p:cNvCxnSpPr/>
          <p:nvPr/>
        </p:nvCxnSpPr>
        <p:spPr>
          <a:xfrm>
            <a:off x="6202908" y="4916129"/>
            <a:ext cx="109402" cy="5506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Lige forbindelse 11"/>
          <p:cNvCxnSpPr/>
          <p:nvPr/>
        </p:nvCxnSpPr>
        <p:spPr>
          <a:xfrm>
            <a:off x="7364361" y="4916129"/>
            <a:ext cx="668594" cy="218876"/>
          </a:xfrm>
          <a:prstGeom prst="line">
            <a:avLst/>
          </a:prstGeom>
        </p:spPr>
        <p:style>
          <a:lnRef idx="1">
            <a:schemeClr val="accent1"/>
          </a:lnRef>
          <a:fillRef idx="0">
            <a:schemeClr val="accent1"/>
          </a:fillRef>
          <a:effectRef idx="0">
            <a:schemeClr val="accent1"/>
          </a:effectRef>
          <a:fontRef idx="minor">
            <a:schemeClr val="tx1"/>
          </a:fontRef>
        </p:style>
      </p:cxnSp>
      <p:sp>
        <p:nvSpPr>
          <p:cNvPr id="13" name="Afrundet rektangel 12"/>
          <p:cNvSpPr/>
          <p:nvPr/>
        </p:nvSpPr>
        <p:spPr>
          <a:xfrm>
            <a:off x="7914968" y="3076862"/>
            <a:ext cx="1543664" cy="6237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da-DK"/>
          </a:p>
        </p:txBody>
      </p:sp>
      <p:sp>
        <p:nvSpPr>
          <p:cNvPr id="14" name="Afrundet rektangel 13"/>
          <p:cNvSpPr/>
          <p:nvPr/>
        </p:nvSpPr>
        <p:spPr>
          <a:xfrm>
            <a:off x="5318870" y="2365306"/>
            <a:ext cx="1543664" cy="6237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da-DK"/>
          </a:p>
        </p:txBody>
      </p:sp>
      <p:sp>
        <p:nvSpPr>
          <p:cNvPr id="15" name="Afrundet rektangel 14"/>
          <p:cNvSpPr/>
          <p:nvPr/>
        </p:nvSpPr>
        <p:spPr>
          <a:xfrm>
            <a:off x="2290916" y="3017869"/>
            <a:ext cx="1543664" cy="6237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da-DK"/>
          </a:p>
        </p:txBody>
      </p:sp>
      <p:sp>
        <p:nvSpPr>
          <p:cNvPr id="16" name="Afrundet rektangel 15"/>
          <p:cNvSpPr/>
          <p:nvPr/>
        </p:nvSpPr>
        <p:spPr>
          <a:xfrm>
            <a:off x="8013291" y="4843035"/>
            <a:ext cx="1543664" cy="6237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da-DK"/>
          </a:p>
        </p:txBody>
      </p:sp>
      <p:sp>
        <p:nvSpPr>
          <p:cNvPr id="17" name="Afrundet rektangel 16"/>
          <p:cNvSpPr/>
          <p:nvPr/>
        </p:nvSpPr>
        <p:spPr>
          <a:xfrm>
            <a:off x="5619137" y="5466735"/>
            <a:ext cx="1543664" cy="6237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da-DK"/>
          </a:p>
        </p:txBody>
      </p:sp>
      <p:sp>
        <p:nvSpPr>
          <p:cNvPr id="18" name="Afrundet rektangel 17"/>
          <p:cNvSpPr/>
          <p:nvPr/>
        </p:nvSpPr>
        <p:spPr>
          <a:xfrm>
            <a:off x="2937389" y="5135005"/>
            <a:ext cx="1543664" cy="6237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da-DK"/>
          </a:p>
        </p:txBody>
      </p:sp>
    </p:spTree>
    <p:extLst>
      <p:ext uri="{BB962C8B-B14F-4D97-AF65-F5344CB8AC3E}">
        <p14:creationId xmlns:p14="http://schemas.microsoft.com/office/powerpoint/2010/main" val="2063080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illede 9">
            <a:extLst>
              <a:ext uri="{FF2B5EF4-FFF2-40B4-BE49-F238E27FC236}">
                <a16:creationId xmlns:a16="http://schemas.microsoft.com/office/drawing/2014/main" id="{7E4935C1-68E8-4893-81FA-5F8D38139802}"/>
              </a:ext>
            </a:extLst>
          </p:cNvPr>
          <p:cNvPicPr>
            <a:picLocks noGrp="1" noChangeAspect="1"/>
          </p:cNvPicPr>
          <p:nvPr>
            <p:ph idx="1"/>
          </p:nvPr>
        </p:nvPicPr>
        <p:blipFill>
          <a:blip r:embed="rId2"/>
          <a:stretch>
            <a:fillRect/>
          </a:stretch>
        </p:blipFill>
        <p:spPr>
          <a:xfrm>
            <a:off x="771440" y="2470730"/>
            <a:ext cx="6834511" cy="2127389"/>
          </a:xfrm>
          <a:prstGeom prst="rect">
            <a:avLst/>
          </a:prstGeom>
        </p:spPr>
      </p:pic>
      <p:sp>
        <p:nvSpPr>
          <p:cNvPr id="24" name="Rectangle 23">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el 7">
            <a:extLst>
              <a:ext uri="{FF2B5EF4-FFF2-40B4-BE49-F238E27FC236}">
                <a16:creationId xmlns:a16="http://schemas.microsoft.com/office/drawing/2014/main" id="{7AC39DE3-3B55-41BC-BCFB-2F59528EAE16}"/>
              </a:ext>
            </a:extLst>
          </p:cNvPr>
          <p:cNvSpPr>
            <a:spLocks noGrp="1"/>
          </p:cNvSpPr>
          <p:nvPr>
            <p:ph type="title"/>
          </p:nvPr>
        </p:nvSpPr>
        <p:spPr>
          <a:xfrm>
            <a:off x="8296275" y="1419225"/>
            <a:ext cx="3081576" cy="2085869"/>
          </a:xfrm>
        </p:spPr>
        <p:txBody>
          <a:bodyPr vert="horz" lIns="91440" tIns="45720" rIns="91440" bIns="45720" rtlCol="0" anchor="b">
            <a:normAutofit/>
          </a:bodyPr>
          <a:lstStyle/>
          <a:p>
            <a:r>
              <a:rPr lang="en-US" sz="3300">
                <a:solidFill>
                  <a:srgbClr val="FFFFFF"/>
                </a:solidFill>
              </a:rPr>
              <a:t>realismebrud</a:t>
            </a:r>
          </a:p>
        </p:txBody>
      </p:sp>
      <p:sp>
        <p:nvSpPr>
          <p:cNvPr id="11" name="Tekstfelt 10">
            <a:extLst>
              <a:ext uri="{FF2B5EF4-FFF2-40B4-BE49-F238E27FC236}">
                <a16:creationId xmlns:a16="http://schemas.microsoft.com/office/drawing/2014/main" id="{3D3091C9-FE04-43EA-B3CC-209FE1E7653B}"/>
              </a:ext>
            </a:extLst>
          </p:cNvPr>
          <p:cNvSpPr txBox="1"/>
          <p:nvPr/>
        </p:nvSpPr>
        <p:spPr>
          <a:xfrm>
            <a:off x="2142699" y="3086668"/>
            <a:ext cx="407385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2400"/>
              <a:t>Find steder i teksten, der virker urealistiske og overdrevne.</a:t>
            </a:r>
          </a:p>
        </p:txBody>
      </p:sp>
      <p:sp>
        <p:nvSpPr>
          <p:cNvPr id="12" name="Rektangel: afrundede hjørner diagonalt 11">
            <a:extLst>
              <a:ext uri="{FF2B5EF4-FFF2-40B4-BE49-F238E27FC236}">
                <a16:creationId xmlns:a16="http://schemas.microsoft.com/office/drawing/2014/main" id="{F00FC2BF-D8CB-4CF1-B9A1-6F125BD13C73}"/>
              </a:ext>
            </a:extLst>
          </p:cNvPr>
          <p:cNvSpPr/>
          <p:nvPr/>
        </p:nvSpPr>
        <p:spPr>
          <a:xfrm>
            <a:off x="4451019" y="5548526"/>
            <a:ext cx="3400566" cy="841612"/>
          </a:xfrm>
          <a:prstGeom prst="round2DiagRect">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t>Hvad sker der i de afsnit, der er markeret med en ridder til hest?</a:t>
            </a:r>
          </a:p>
        </p:txBody>
      </p:sp>
    </p:spTree>
    <p:extLst>
      <p:ext uri="{BB962C8B-B14F-4D97-AF65-F5344CB8AC3E}">
        <p14:creationId xmlns:p14="http://schemas.microsoft.com/office/powerpoint/2010/main" val="2044352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719D01B-E306-486F-A44A-E1BEE6B8C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9B16900-1884-44DE-8611-42BF6BFD4C31}"/>
              </a:ext>
            </a:extLst>
          </p:cNvPr>
          <p:cNvSpPr>
            <a:spLocks noGrp="1"/>
          </p:cNvSpPr>
          <p:nvPr>
            <p:ph type="title"/>
          </p:nvPr>
        </p:nvSpPr>
        <p:spPr>
          <a:xfrm>
            <a:off x="4382724" y="702156"/>
            <a:ext cx="7225075" cy="1013800"/>
          </a:xfrm>
        </p:spPr>
        <p:txBody>
          <a:bodyPr>
            <a:normAutofit/>
          </a:bodyPr>
          <a:lstStyle/>
          <a:p>
            <a:r>
              <a:rPr lang="da-DK">
                <a:solidFill>
                  <a:schemeClr val="accent1"/>
                </a:solidFill>
              </a:rPr>
              <a:t>Før-læsning</a:t>
            </a:r>
            <a:br>
              <a:rPr lang="da-DK">
                <a:solidFill>
                  <a:schemeClr val="accent1"/>
                </a:solidFill>
              </a:rPr>
            </a:br>
            <a:r>
              <a:rPr lang="da-DK">
                <a:solidFill>
                  <a:schemeClr val="accent1"/>
                </a:solidFill>
              </a:rPr>
              <a:t>bogens forside, bagside og titel</a:t>
            </a:r>
          </a:p>
        </p:txBody>
      </p:sp>
      <p:grpSp>
        <p:nvGrpSpPr>
          <p:cNvPr id="11" name="Group 10">
            <a:extLst>
              <a:ext uri="{FF2B5EF4-FFF2-40B4-BE49-F238E27FC236}">
                <a16:creationId xmlns:a16="http://schemas.microsoft.com/office/drawing/2014/main" id="{E3ECE2A1-BE02-45E8-80D2-40668675E1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2" name="Rectangle 11">
              <a:extLst>
                <a:ext uri="{FF2B5EF4-FFF2-40B4-BE49-F238E27FC236}">
                  <a16:creationId xmlns:a16="http://schemas.microsoft.com/office/drawing/2014/main" id="{75B00F21-D7A1-4DBD-B786-86D98FF33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75971E3D-EBA2-4F5A-BA90-F41CC7B48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81CED36D-BAED-48CA-A871-F98A33054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3" name="Pladsholder til indhold 2">
            <a:extLst>
              <a:ext uri="{FF2B5EF4-FFF2-40B4-BE49-F238E27FC236}">
                <a16:creationId xmlns:a16="http://schemas.microsoft.com/office/drawing/2014/main" id="{3091F279-48F1-4644-94CA-6605D4111964}"/>
              </a:ext>
            </a:extLst>
          </p:cNvPr>
          <p:cNvSpPr>
            <a:spLocks noGrp="1"/>
          </p:cNvSpPr>
          <p:nvPr>
            <p:ph idx="1"/>
          </p:nvPr>
        </p:nvSpPr>
        <p:spPr>
          <a:xfrm>
            <a:off x="4382726" y="1896533"/>
            <a:ext cx="7225074" cy="3962266"/>
          </a:xfrm>
        </p:spPr>
        <p:txBody>
          <a:bodyPr>
            <a:normAutofit/>
          </a:bodyPr>
          <a:lstStyle/>
          <a:p>
            <a:pPr marL="305435" indent="-305435">
              <a:buNone/>
            </a:pPr>
            <a:r>
              <a:rPr lang="da-DK"/>
              <a:t>Lav et mindmap med din makker. </a:t>
            </a:r>
          </a:p>
          <a:p>
            <a:pPr marL="305435" indent="-305435">
              <a:buNone/>
            </a:pPr>
            <a:r>
              <a:rPr lang="da-DK"/>
              <a:t>I skal bruge et stykke A3-papir.</a:t>
            </a:r>
          </a:p>
          <a:p>
            <a:pPr marL="305435" indent="-305435">
              <a:buNone/>
            </a:pPr>
            <a:r>
              <a:rPr lang="da-DK"/>
              <a:t>Skriv ordet "soldat" i midten. Skriv, hvad I kommer til at tænke på.</a:t>
            </a:r>
          </a:p>
          <a:p>
            <a:pPr marL="305435" indent="-305435">
              <a:buNone/>
            </a:pPr>
            <a:r>
              <a:rPr lang="da-DK"/>
              <a:t>Se på bogen. Skriv også, hvad I tænker om bogens handling, når I kigger på bogens forside</a:t>
            </a:r>
          </a:p>
        </p:txBody>
      </p:sp>
      <p:sp>
        <p:nvSpPr>
          <p:cNvPr id="5" name="Tekstfelt 4">
            <a:extLst>
              <a:ext uri="{FF2B5EF4-FFF2-40B4-BE49-F238E27FC236}">
                <a16:creationId xmlns:a16="http://schemas.microsoft.com/office/drawing/2014/main" id="{D59F3772-B0F2-462B-953D-7ED70F077669}"/>
              </a:ext>
            </a:extLst>
          </p:cNvPr>
          <p:cNvSpPr txBox="1"/>
          <p:nvPr/>
        </p:nvSpPr>
        <p:spPr>
          <a:xfrm>
            <a:off x="660400" y="3098800"/>
            <a:ext cx="3138126" cy="646331"/>
          </a:xfrm>
          <a:prstGeom prst="rect">
            <a:avLst/>
          </a:prstGeom>
          <a:noFill/>
        </p:spPr>
        <p:txBody>
          <a:bodyPr wrap="square" rtlCol="0">
            <a:spAutoFit/>
          </a:bodyPr>
          <a:lstStyle/>
          <a:p>
            <a:r>
              <a:rPr lang="da-DK" dirty="0"/>
              <a:t>Her var et billede af bogens forside</a:t>
            </a:r>
          </a:p>
        </p:txBody>
      </p:sp>
    </p:spTree>
    <p:extLst>
      <p:ext uri="{BB962C8B-B14F-4D97-AF65-F5344CB8AC3E}">
        <p14:creationId xmlns:p14="http://schemas.microsoft.com/office/powerpoint/2010/main" val="2375864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F3EA3421-13CF-4920-ACC0-2BDF1D641B93}"/>
              </a:ext>
            </a:extLst>
          </p:cNvPr>
          <p:cNvSpPr>
            <a:spLocks noGrp="1"/>
          </p:cNvSpPr>
          <p:nvPr>
            <p:ph type="title"/>
          </p:nvPr>
        </p:nvSpPr>
        <p:spPr>
          <a:xfrm>
            <a:off x="581191" y="4610099"/>
            <a:ext cx="10993549" cy="1066801"/>
          </a:xfrm>
        </p:spPr>
        <p:txBody>
          <a:bodyPr vert="horz" lIns="91440" tIns="45720" rIns="91440" bIns="45720" rtlCol="0" anchor="b">
            <a:normAutofit/>
          </a:bodyPr>
          <a:lstStyle/>
          <a:p>
            <a:r>
              <a:rPr lang="en-US" sz="3600">
                <a:solidFill>
                  <a:srgbClr val="FFFFFF"/>
                </a:solidFill>
              </a:rPr>
              <a:t>Komposition – giv kapitlerne overskrifter</a:t>
            </a:r>
          </a:p>
        </p:txBody>
      </p:sp>
      <p:sp useBgFill="1">
        <p:nvSpPr>
          <p:cNvPr id="18" name="Rectangle 17">
            <a:extLst>
              <a:ext uri="{FF2B5EF4-FFF2-40B4-BE49-F238E27FC236}">
                <a16:creationId xmlns:a16="http://schemas.microsoft.com/office/drawing/2014/main" id="{B1A515B1-A9B3-49B0-AE0D-D038D42C2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37081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1">
            <a:extLst>
              <a:ext uri="{FF2B5EF4-FFF2-40B4-BE49-F238E27FC236}">
                <a16:creationId xmlns:a16="http://schemas.microsoft.com/office/drawing/2014/main" id="{D14314F1-6CA5-407D-B7B6-DA9FD594592A}"/>
              </a:ext>
            </a:extLst>
          </p:cNvPr>
          <p:cNvSpPr txBox="1">
            <a:spLocks/>
          </p:cNvSpPr>
          <p:nvPr/>
        </p:nvSpPr>
        <p:spPr>
          <a:xfrm>
            <a:off x="398473" y="2098983"/>
            <a:ext cx="11029616" cy="98833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da-DK">
              <a:solidFill>
                <a:schemeClr val="tx1"/>
              </a:solidFill>
            </a:endParaRPr>
          </a:p>
        </p:txBody>
      </p:sp>
    </p:spTree>
    <p:extLst>
      <p:ext uri="{BB962C8B-B14F-4D97-AF65-F5344CB8AC3E}">
        <p14:creationId xmlns:p14="http://schemas.microsoft.com/office/powerpoint/2010/main" val="2354257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E5C7B7-1F63-40BE-BD2E-FA9634753CF3}"/>
              </a:ext>
            </a:extLst>
          </p:cNvPr>
          <p:cNvSpPr>
            <a:spLocks noGrp="1"/>
          </p:cNvSpPr>
          <p:nvPr>
            <p:ph type="title"/>
          </p:nvPr>
        </p:nvSpPr>
        <p:spPr/>
        <p:txBody>
          <a:bodyPr/>
          <a:lstStyle/>
          <a:p>
            <a:r>
              <a:rPr lang="da-DK"/>
              <a:t>10 minutters HURTIGSKRIVNING</a:t>
            </a:r>
          </a:p>
        </p:txBody>
      </p:sp>
      <p:sp>
        <p:nvSpPr>
          <p:cNvPr id="3" name="Pladsholder til indhold 2">
            <a:extLst>
              <a:ext uri="{FF2B5EF4-FFF2-40B4-BE49-F238E27FC236}">
                <a16:creationId xmlns:a16="http://schemas.microsoft.com/office/drawing/2014/main" id="{BE436545-9D58-4AF1-BE7B-F8D0F1F6B2CB}"/>
              </a:ext>
            </a:extLst>
          </p:cNvPr>
          <p:cNvSpPr>
            <a:spLocks noGrp="1"/>
          </p:cNvSpPr>
          <p:nvPr>
            <p:ph idx="1"/>
          </p:nvPr>
        </p:nvSpPr>
        <p:spPr/>
        <p:txBody>
          <a:bodyPr>
            <a:normAutofit/>
          </a:bodyPr>
          <a:lstStyle/>
          <a:p>
            <a:pPr marL="305435" indent="-305435"/>
            <a:r>
              <a:rPr lang="da-DK">
                <a:ea typeface="+mn-lt"/>
                <a:cs typeface="+mn-lt"/>
              </a:rPr>
              <a:t>Vælg en af disse overskrifter – og skriv, hvordan bogen behandler emnet. </a:t>
            </a:r>
            <a:br>
              <a:rPr lang="da-DK">
                <a:ea typeface="+mn-lt"/>
                <a:cs typeface="+mn-lt"/>
              </a:rPr>
            </a:br>
            <a:r>
              <a:rPr lang="da-DK">
                <a:ea typeface="+mn-lt"/>
                <a:cs typeface="+mn-lt"/>
              </a:rPr>
              <a:t>Skriv alle dine tanker. Skift emne, hvis du ikke kan skrive mere.</a:t>
            </a:r>
          </a:p>
          <a:p>
            <a:pPr marL="0" indent="0">
              <a:buNone/>
            </a:pPr>
            <a:endParaRPr lang="da-DK">
              <a:ea typeface="+mn-lt"/>
              <a:cs typeface="+mn-lt"/>
            </a:endParaRPr>
          </a:p>
          <a:p>
            <a:pPr marL="305435" indent="-305435"/>
            <a:endParaRPr lang="da-DK">
              <a:ea typeface="+mn-lt"/>
              <a:cs typeface="+mn-lt"/>
            </a:endParaRPr>
          </a:p>
          <a:p>
            <a:pPr marL="305435" indent="-305435"/>
            <a:endParaRPr lang="da-DK">
              <a:ea typeface="+mn-lt"/>
              <a:cs typeface="+mn-lt"/>
            </a:endParaRPr>
          </a:p>
          <a:p>
            <a:pPr marL="305435" indent="-305435"/>
            <a:endParaRPr lang="da-DK">
              <a:ea typeface="+mn-lt"/>
              <a:cs typeface="+mn-lt"/>
            </a:endParaRPr>
          </a:p>
          <a:p>
            <a:pPr marL="305435" indent="-305435"/>
            <a:endParaRPr lang="da-DK">
              <a:ea typeface="+mn-lt"/>
              <a:cs typeface="+mn-lt"/>
            </a:endParaRPr>
          </a:p>
          <a:p>
            <a:pPr marL="305435" indent="-305435"/>
            <a:endParaRPr lang="da-DK">
              <a:ea typeface="+mn-lt"/>
              <a:cs typeface="+mn-lt"/>
            </a:endParaRPr>
          </a:p>
          <a:p>
            <a:pPr marL="0" indent="0">
              <a:buNone/>
            </a:pPr>
            <a:endParaRPr lang="da-DK"/>
          </a:p>
        </p:txBody>
      </p:sp>
      <p:graphicFrame>
        <p:nvGraphicFramePr>
          <p:cNvPr id="4" name="Tabel 4">
            <a:extLst>
              <a:ext uri="{FF2B5EF4-FFF2-40B4-BE49-F238E27FC236}">
                <a16:creationId xmlns:a16="http://schemas.microsoft.com/office/drawing/2014/main" id="{E3E009ED-9A17-44FB-822E-55AC97708F90}"/>
              </a:ext>
            </a:extLst>
          </p:cNvPr>
          <p:cNvGraphicFramePr>
            <a:graphicFrameLocks noGrp="1"/>
          </p:cNvGraphicFramePr>
          <p:nvPr>
            <p:extLst>
              <p:ext uri="{D42A27DB-BD31-4B8C-83A1-F6EECF244321}">
                <p14:modId xmlns:p14="http://schemas.microsoft.com/office/powerpoint/2010/main" val="3801561740"/>
              </p:ext>
            </p:extLst>
          </p:nvPr>
        </p:nvGraphicFramePr>
        <p:xfrm>
          <a:off x="976725" y="3440555"/>
          <a:ext cx="10663662" cy="1483359"/>
        </p:xfrm>
        <a:graphic>
          <a:graphicData uri="http://schemas.openxmlformats.org/drawingml/2006/table">
            <a:tbl>
              <a:tblPr firstRow="1" bandRow="1"/>
              <a:tblGrid>
                <a:gridCol w="3554554">
                  <a:extLst>
                    <a:ext uri="{9D8B030D-6E8A-4147-A177-3AD203B41FA5}">
                      <a16:colId xmlns:a16="http://schemas.microsoft.com/office/drawing/2014/main" val="929219573"/>
                    </a:ext>
                  </a:extLst>
                </a:gridCol>
                <a:gridCol w="3554554">
                  <a:extLst>
                    <a:ext uri="{9D8B030D-6E8A-4147-A177-3AD203B41FA5}">
                      <a16:colId xmlns:a16="http://schemas.microsoft.com/office/drawing/2014/main" val="3410701082"/>
                    </a:ext>
                  </a:extLst>
                </a:gridCol>
                <a:gridCol w="3554554">
                  <a:extLst>
                    <a:ext uri="{9D8B030D-6E8A-4147-A177-3AD203B41FA5}">
                      <a16:colId xmlns:a16="http://schemas.microsoft.com/office/drawing/2014/main" val="3853366343"/>
                    </a:ext>
                  </a:extLst>
                </a:gridCol>
              </a:tblGrid>
              <a:tr h="370840">
                <a:tc>
                  <a:txBody>
                    <a:bodyPr/>
                    <a:lstStyle/>
                    <a:p>
                      <a:r>
                        <a:rPr lang="da-DK"/>
                        <a:t>Krig</a:t>
                      </a:r>
                    </a:p>
                  </a:txBody>
                  <a:tcPr/>
                </a:tc>
                <a:tc>
                  <a:txBody>
                    <a:bodyPr/>
                    <a:lstStyle/>
                    <a:p>
                      <a:r>
                        <a:rPr lang="da-DK"/>
                        <a:t>En mor med alkoholproblemer</a:t>
                      </a:r>
                    </a:p>
                  </a:txBody>
                  <a:tcPr/>
                </a:tc>
                <a:tc>
                  <a:txBody>
                    <a:bodyPr/>
                    <a:lstStyle/>
                    <a:p>
                      <a:r>
                        <a:rPr lang="da-DK"/>
                        <a:t>Børn i krise</a:t>
                      </a:r>
                    </a:p>
                  </a:txBody>
                  <a:tcPr/>
                </a:tc>
                <a:extLst>
                  <a:ext uri="{0D108BD9-81ED-4DB2-BD59-A6C34878D82A}">
                    <a16:rowId xmlns:a16="http://schemas.microsoft.com/office/drawing/2014/main" val="4292590481"/>
                  </a:ext>
                </a:extLst>
              </a:tr>
              <a:tr h="370840">
                <a:tc>
                  <a:txBody>
                    <a:bodyPr/>
                    <a:lstStyle/>
                    <a:p>
                      <a:r>
                        <a:rPr lang="da-DK"/>
                        <a:t>Børn og sorg</a:t>
                      </a:r>
                    </a:p>
                  </a:txBody>
                  <a:tcPr/>
                </a:tc>
                <a:tc>
                  <a:txBody>
                    <a:bodyPr/>
                    <a:lstStyle/>
                    <a:p>
                      <a:r>
                        <a:rPr lang="da-DK"/>
                        <a:t>Misbrug </a:t>
                      </a:r>
                    </a:p>
                  </a:txBody>
                  <a:tcPr/>
                </a:tc>
                <a:tc>
                  <a:txBody>
                    <a:bodyPr/>
                    <a:lstStyle/>
                    <a:p>
                      <a:r>
                        <a:rPr lang="da-DK"/>
                        <a:t>En fraværende far</a:t>
                      </a:r>
                    </a:p>
                  </a:txBody>
                  <a:tcPr/>
                </a:tc>
                <a:extLst>
                  <a:ext uri="{0D108BD9-81ED-4DB2-BD59-A6C34878D82A}">
                    <a16:rowId xmlns:a16="http://schemas.microsoft.com/office/drawing/2014/main" val="3091435760"/>
                  </a:ext>
                </a:extLst>
              </a:tr>
              <a:tr h="370840">
                <a:tc>
                  <a:txBody>
                    <a:bodyPr/>
                    <a:lstStyle/>
                    <a:p>
                      <a:r>
                        <a:rPr lang="da-DK"/>
                        <a:t>Børn på institution</a:t>
                      </a:r>
                    </a:p>
                  </a:txBody>
                  <a:tcPr/>
                </a:tc>
                <a:tc>
                  <a:txBody>
                    <a:bodyPr/>
                    <a:lstStyle/>
                    <a:p>
                      <a:r>
                        <a:rPr lang="da-DK"/>
                        <a:t>Drøm og virkelighed</a:t>
                      </a:r>
                    </a:p>
                  </a:txBody>
                  <a:tcPr/>
                </a:tc>
                <a:tc>
                  <a:txBody>
                    <a:bodyPr/>
                    <a:lstStyle/>
                    <a:p>
                      <a:r>
                        <a:rPr lang="da-DK"/>
                        <a:t>Flugt fra virkeligheden</a:t>
                      </a:r>
                    </a:p>
                  </a:txBody>
                  <a:tcPr/>
                </a:tc>
                <a:extLst>
                  <a:ext uri="{0D108BD9-81ED-4DB2-BD59-A6C34878D82A}">
                    <a16:rowId xmlns:a16="http://schemas.microsoft.com/office/drawing/2014/main" val="3996504170"/>
                  </a:ext>
                </a:extLst>
              </a:tr>
              <a:tr h="370839">
                <a:tc>
                  <a:txBody>
                    <a:bodyPr/>
                    <a:lstStyle/>
                    <a:p>
                      <a:pPr lvl="0">
                        <a:buNone/>
                      </a:pPr>
                      <a:r>
                        <a:rPr lang="da-DK"/>
                        <a:t>Efterladte børn og mødre</a:t>
                      </a:r>
                    </a:p>
                  </a:txBody>
                  <a:tcPr/>
                </a:tc>
                <a:tc>
                  <a:txBody>
                    <a:bodyPr/>
                    <a:lstStyle/>
                    <a:p>
                      <a:pPr lvl="0">
                        <a:buNone/>
                      </a:pPr>
                      <a:r>
                        <a:rPr lang="da-DK"/>
                        <a:t>Omsorgssvigtede børn</a:t>
                      </a:r>
                    </a:p>
                  </a:txBody>
                  <a:tcPr/>
                </a:tc>
                <a:tc>
                  <a:txBody>
                    <a:bodyPr/>
                    <a:lstStyle/>
                    <a:p>
                      <a:pPr lvl="0">
                        <a:buNone/>
                      </a:pPr>
                      <a:r>
                        <a:rPr lang="da-DK"/>
                        <a:t>Voksne, der ikke tager ansvar</a:t>
                      </a:r>
                    </a:p>
                  </a:txBody>
                  <a:tcPr/>
                </a:tc>
                <a:extLst>
                  <a:ext uri="{0D108BD9-81ED-4DB2-BD59-A6C34878D82A}">
                    <a16:rowId xmlns:a16="http://schemas.microsoft.com/office/drawing/2014/main" val="387066391"/>
                  </a:ext>
                </a:extLst>
              </a:tr>
            </a:tbl>
          </a:graphicData>
        </a:graphic>
      </p:graphicFrame>
    </p:spTree>
    <p:extLst>
      <p:ext uri="{BB962C8B-B14F-4D97-AF65-F5344CB8AC3E}">
        <p14:creationId xmlns:p14="http://schemas.microsoft.com/office/powerpoint/2010/main" val="2775638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E5C7B7-1F63-40BE-BD2E-FA9634753CF3}"/>
              </a:ext>
            </a:extLst>
          </p:cNvPr>
          <p:cNvSpPr>
            <a:spLocks noGrp="1"/>
          </p:cNvSpPr>
          <p:nvPr>
            <p:ph type="title"/>
          </p:nvPr>
        </p:nvSpPr>
        <p:spPr/>
        <p:txBody>
          <a:bodyPr/>
          <a:lstStyle/>
          <a:p>
            <a:r>
              <a:rPr lang="da-DK"/>
              <a:t>Skriveopgave: omskrivning</a:t>
            </a:r>
          </a:p>
        </p:txBody>
      </p:sp>
      <p:sp>
        <p:nvSpPr>
          <p:cNvPr id="3" name="Pladsholder til indhold 2">
            <a:extLst>
              <a:ext uri="{FF2B5EF4-FFF2-40B4-BE49-F238E27FC236}">
                <a16:creationId xmlns:a16="http://schemas.microsoft.com/office/drawing/2014/main" id="{BE436545-9D58-4AF1-BE7B-F8D0F1F6B2CB}"/>
              </a:ext>
            </a:extLst>
          </p:cNvPr>
          <p:cNvSpPr>
            <a:spLocks noGrp="1"/>
          </p:cNvSpPr>
          <p:nvPr>
            <p:ph idx="1"/>
          </p:nvPr>
        </p:nvSpPr>
        <p:spPr/>
        <p:txBody>
          <a:bodyPr>
            <a:normAutofit/>
          </a:bodyPr>
          <a:lstStyle/>
          <a:p>
            <a:pPr marL="0" indent="0">
              <a:buNone/>
            </a:pPr>
            <a:endParaRPr lang="da-DK">
              <a:ea typeface="+mn-lt"/>
              <a:cs typeface="+mn-lt"/>
            </a:endParaRPr>
          </a:p>
          <a:p>
            <a:pPr marL="0" indent="0">
              <a:buNone/>
            </a:pPr>
            <a:endParaRPr lang="da-DK">
              <a:ea typeface="+mn-lt"/>
              <a:cs typeface="+mn-lt"/>
            </a:endParaRPr>
          </a:p>
          <a:p>
            <a:pPr marL="305435" indent="-305435"/>
            <a:endParaRPr lang="da-DK">
              <a:ea typeface="+mn-lt"/>
              <a:cs typeface="+mn-lt"/>
            </a:endParaRPr>
          </a:p>
          <a:p>
            <a:pPr marL="305435" indent="-305435"/>
            <a:endParaRPr lang="da-DK">
              <a:ea typeface="+mn-lt"/>
              <a:cs typeface="+mn-lt"/>
            </a:endParaRPr>
          </a:p>
          <a:p>
            <a:pPr marL="305435" indent="-305435"/>
            <a:endParaRPr lang="da-DK">
              <a:ea typeface="+mn-lt"/>
              <a:cs typeface="+mn-lt"/>
            </a:endParaRPr>
          </a:p>
          <a:p>
            <a:pPr marL="305435" indent="-305435"/>
            <a:endParaRPr lang="da-DK">
              <a:ea typeface="+mn-lt"/>
              <a:cs typeface="+mn-lt"/>
            </a:endParaRPr>
          </a:p>
          <a:p>
            <a:pPr marL="305435" indent="-305435"/>
            <a:endParaRPr lang="da-DK">
              <a:ea typeface="+mn-lt"/>
              <a:cs typeface="+mn-lt"/>
            </a:endParaRPr>
          </a:p>
          <a:p>
            <a:pPr marL="0" indent="0">
              <a:buNone/>
            </a:pPr>
            <a:endParaRPr lang="da-DK"/>
          </a:p>
        </p:txBody>
      </p:sp>
      <p:pic>
        <p:nvPicPr>
          <p:cNvPr id="5" name="Billede 4">
            <a:extLst>
              <a:ext uri="{FF2B5EF4-FFF2-40B4-BE49-F238E27FC236}">
                <a16:creationId xmlns:a16="http://schemas.microsoft.com/office/drawing/2014/main" id="{F47827D4-0402-4DCA-9EB7-CA9FF8F8EBBC}"/>
              </a:ext>
            </a:extLst>
          </p:cNvPr>
          <p:cNvPicPr>
            <a:picLocks noChangeAspect="1"/>
          </p:cNvPicPr>
          <p:nvPr/>
        </p:nvPicPr>
        <p:blipFill>
          <a:blip r:embed="rId2"/>
          <a:stretch>
            <a:fillRect/>
          </a:stretch>
        </p:blipFill>
        <p:spPr>
          <a:xfrm>
            <a:off x="1539239" y="2047668"/>
            <a:ext cx="9113520" cy="4263956"/>
          </a:xfrm>
          <a:prstGeom prst="rect">
            <a:avLst/>
          </a:prstGeom>
        </p:spPr>
      </p:pic>
    </p:spTree>
    <p:extLst>
      <p:ext uri="{BB962C8B-B14F-4D97-AF65-F5344CB8AC3E}">
        <p14:creationId xmlns:p14="http://schemas.microsoft.com/office/powerpoint/2010/main" val="170032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03759B-FB71-4C8F-A61F-BCA0A2C28C24}"/>
              </a:ext>
            </a:extLst>
          </p:cNvPr>
          <p:cNvSpPr>
            <a:spLocks noGrp="1"/>
          </p:cNvSpPr>
          <p:nvPr>
            <p:ph type="title"/>
          </p:nvPr>
        </p:nvSpPr>
        <p:spPr/>
        <p:txBody>
          <a:bodyPr/>
          <a:lstStyle/>
          <a:p>
            <a:r>
              <a:rPr lang="da-DK"/>
              <a:t>perspektivering</a:t>
            </a:r>
          </a:p>
        </p:txBody>
      </p:sp>
      <p:pic>
        <p:nvPicPr>
          <p:cNvPr id="3" name="Billede 3" descr="Et billede, der indeholder monitor, skærm, skærmbillede, indendørs&#10;&#10;Beskrivelse, der er oprettet med meget høj tiltro">
            <a:extLst>
              <a:ext uri="{FF2B5EF4-FFF2-40B4-BE49-F238E27FC236}">
                <a16:creationId xmlns:a16="http://schemas.microsoft.com/office/drawing/2014/main" id="{F760A446-2F73-47FC-B492-B70B36478DB1}"/>
              </a:ext>
            </a:extLst>
          </p:cNvPr>
          <p:cNvPicPr>
            <a:picLocks noChangeAspect="1"/>
          </p:cNvPicPr>
          <p:nvPr/>
        </p:nvPicPr>
        <p:blipFill>
          <a:blip r:embed="rId2"/>
          <a:stretch>
            <a:fillRect/>
          </a:stretch>
        </p:blipFill>
        <p:spPr>
          <a:xfrm>
            <a:off x="454324" y="2326796"/>
            <a:ext cx="6768860" cy="3814672"/>
          </a:xfrm>
          <a:prstGeom prst="rect">
            <a:avLst/>
          </a:prstGeom>
        </p:spPr>
      </p:pic>
      <p:sp>
        <p:nvSpPr>
          <p:cNvPr id="5" name="Tekstfelt 4">
            <a:extLst>
              <a:ext uri="{FF2B5EF4-FFF2-40B4-BE49-F238E27FC236}">
                <a16:creationId xmlns:a16="http://schemas.microsoft.com/office/drawing/2014/main" id="{5968C671-BADE-4E09-A2F1-F7A451FF4783}"/>
              </a:ext>
            </a:extLst>
          </p:cNvPr>
          <p:cNvSpPr txBox="1"/>
          <p:nvPr/>
        </p:nvSpPr>
        <p:spPr>
          <a:xfrm>
            <a:off x="7484853" y="2251494"/>
            <a:ext cx="425282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a:t>Se filmen "Dykkerdrengen"</a:t>
            </a:r>
          </a:p>
          <a:p>
            <a:r>
              <a:rPr lang="da-DK"/>
              <a:t>Sammenlign filmens hovedperson og miljø – og filmens handling med Elektra og hendes historie.</a:t>
            </a:r>
          </a:p>
          <a:p>
            <a:endParaRPr lang="da-DK"/>
          </a:p>
          <a:p>
            <a:r>
              <a:rPr lang="da-DK"/>
              <a:t>Hvilke tanker sætter det i gang hos dig?</a:t>
            </a:r>
          </a:p>
          <a:p>
            <a:endParaRPr lang="da-DK"/>
          </a:p>
          <a:p>
            <a:r>
              <a:rPr lang="da-DK"/>
              <a:t>Hvad er forskellen på at læse bogen og se filmen? Hvilke medier giver hvilke indtryk og stemninger?</a:t>
            </a:r>
          </a:p>
        </p:txBody>
      </p:sp>
      <p:sp>
        <p:nvSpPr>
          <p:cNvPr id="6" name="Tekstfelt 5">
            <a:extLst>
              <a:ext uri="{FF2B5EF4-FFF2-40B4-BE49-F238E27FC236}">
                <a16:creationId xmlns:a16="http://schemas.microsoft.com/office/drawing/2014/main" id="{47CEBAA7-8967-4A2D-A824-780475A90C8B}"/>
              </a:ext>
            </a:extLst>
          </p:cNvPr>
          <p:cNvSpPr txBox="1"/>
          <p:nvPr/>
        </p:nvSpPr>
        <p:spPr>
          <a:xfrm>
            <a:off x="7484853" y="5213230"/>
            <a:ext cx="241252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https://filmcentralen.dk/alle/film/dykkerdrengen#</a:t>
            </a:r>
            <a:endParaRPr lang="en-US"/>
          </a:p>
        </p:txBody>
      </p:sp>
    </p:spTree>
    <p:extLst>
      <p:ext uri="{BB962C8B-B14F-4D97-AF65-F5344CB8AC3E}">
        <p14:creationId xmlns:p14="http://schemas.microsoft.com/office/powerpoint/2010/main" val="1332074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B16900-1884-44DE-8611-42BF6BFD4C31}"/>
              </a:ext>
            </a:extLst>
          </p:cNvPr>
          <p:cNvSpPr>
            <a:spLocks noGrp="1"/>
          </p:cNvSpPr>
          <p:nvPr>
            <p:ph type="title"/>
          </p:nvPr>
        </p:nvSpPr>
        <p:spPr/>
        <p:txBody>
          <a:bodyPr>
            <a:normAutofit/>
          </a:bodyPr>
          <a:lstStyle/>
          <a:p>
            <a:r>
              <a:rPr lang="da-DK" sz="1100"/>
              <a:t>Før-læsning</a:t>
            </a:r>
            <a:br>
              <a:rPr lang="da-DK" sz="1100"/>
            </a:br>
            <a:r>
              <a:rPr lang="da-DK"/>
              <a:t>bogens forside, bagsidetekst og titel</a:t>
            </a:r>
          </a:p>
        </p:txBody>
      </p:sp>
      <p:sp>
        <p:nvSpPr>
          <p:cNvPr id="3" name="Pladsholder til indhold 2">
            <a:extLst>
              <a:ext uri="{FF2B5EF4-FFF2-40B4-BE49-F238E27FC236}">
                <a16:creationId xmlns:a16="http://schemas.microsoft.com/office/drawing/2014/main" id="{3091F279-48F1-4644-94CA-6605D4111964}"/>
              </a:ext>
            </a:extLst>
          </p:cNvPr>
          <p:cNvSpPr>
            <a:spLocks noGrp="1"/>
          </p:cNvSpPr>
          <p:nvPr>
            <p:ph idx="1"/>
          </p:nvPr>
        </p:nvSpPr>
        <p:spPr/>
        <p:txBody>
          <a:bodyPr>
            <a:normAutofit fontScale="92500" lnSpcReduction="10000"/>
          </a:bodyPr>
          <a:lstStyle/>
          <a:p>
            <a:pPr marL="305435" indent="-305435">
              <a:buNone/>
            </a:pPr>
            <a:r>
              <a:rPr lang="da-DK"/>
              <a:t>Kig på bogens forside.</a:t>
            </a:r>
          </a:p>
          <a:p>
            <a:pPr marL="305435" indent="-305435">
              <a:buNone/>
            </a:pPr>
            <a:endParaRPr lang="da-DK"/>
          </a:p>
          <a:p>
            <a:pPr marL="305435" indent="-305435">
              <a:buNone/>
            </a:pPr>
            <a:r>
              <a:rPr lang="da-DK"/>
              <a:t>Skriv 3-5 spørgsmål til bogens handling ud fra bogens titel, bagsidetekst og forside.</a:t>
            </a:r>
          </a:p>
          <a:p>
            <a:pPr marL="305435" indent="-305435">
              <a:buNone/>
            </a:pPr>
            <a:endParaRPr lang="da-DK"/>
          </a:p>
          <a:p>
            <a:pPr marL="305435" indent="-305435">
              <a:buNone/>
            </a:pPr>
            <a:r>
              <a:rPr lang="da-DK" i="1"/>
              <a:t>Jeg undrer mig over...</a:t>
            </a:r>
          </a:p>
          <a:p>
            <a:pPr marL="305435" indent="-305435">
              <a:buNone/>
            </a:pPr>
            <a:r>
              <a:rPr lang="da-DK" i="1"/>
              <a:t>Jeg lægger mærke til...</a:t>
            </a:r>
          </a:p>
          <a:p>
            <a:pPr marL="305435" indent="-305435">
              <a:buNone/>
            </a:pPr>
            <a:r>
              <a:rPr lang="da-DK" i="1"/>
              <a:t>Hvilken betydning har det at...</a:t>
            </a:r>
          </a:p>
          <a:p>
            <a:pPr marL="305435" indent="-305435">
              <a:buNone/>
            </a:pPr>
            <a:r>
              <a:rPr lang="da-DK" i="1"/>
              <a:t>Hvordan kan det være at...</a:t>
            </a:r>
          </a:p>
          <a:p>
            <a:pPr marL="305435" indent="-305435">
              <a:buNone/>
            </a:pPr>
            <a:endParaRPr lang="da-DK" i="1"/>
          </a:p>
          <a:p>
            <a:pPr marL="305435" indent="-305435">
              <a:buNone/>
            </a:pPr>
            <a:r>
              <a:rPr lang="da-DK"/>
              <a:t>Skriv alle spørgsmål eller hæng dem op på en planche i klassen. Måske kan I svare på dem senere.</a:t>
            </a:r>
          </a:p>
        </p:txBody>
      </p:sp>
    </p:spTree>
    <p:extLst>
      <p:ext uri="{BB962C8B-B14F-4D97-AF65-F5344CB8AC3E}">
        <p14:creationId xmlns:p14="http://schemas.microsoft.com/office/powerpoint/2010/main" val="1928601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254CD859-1D8E-4AD6-ADDA-EB3C0BE137EA}"/>
              </a:ext>
            </a:extLst>
          </p:cNvPr>
          <p:cNvSpPr>
            <a:spLocks noGrp="1"/>
          </p:cNvSpPr>
          <p:nvPr>
            <p:ph type="title"/>
          </p:nvPr>
        </p:nvSpPr>
        <p:spPr>
          <a:xfrm>
            <a:off x="762121" y="960723"/>
            <a:ext cx="4968489" cy="1013800"/>
          </a:xfrm>
        </p:spPr>
        <p:txBody>
          <a:bodyPr>
            <a:normAutofit/>
          </a:bodyPr>
          <a:lstStyle/>
          <a:p>
            <a:r>
              <a:rPr lang="da-DK">
                <a:solidFill>
                  <a:srgbClr val="FFFFFF"/>
                </a:solidFill>
              </a:rPr>
              <a:t>anslag</a:t>
            </a:r>
          </a:p>
        </p:txBody>
      </p:sp>
      <p:sp>
        <p:nvSpPr>
          <p:cNvPr id="10" name="Rectangle 14">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Pladsholder til indhold 2">
            <a:extLst>
              <a:ext uri="{FF2B5EF4-FFF2-40B4-BE49-F238E27FC236}">
                <a16:creationId xmlns:a16="http://schemas.microsoft.com/office/drawing/2014/main" id="{E3BDB9FD-9382-4F3E-9032-04602919CD8C}"/>
              </a:ext>
            </a:extLst>
          </p:cNvPr>
          <p:cNvSpPr>
            <a:spLocks noGrp="1"/>
          </p:cNvSpPr>
          <p:nvPr>
            <p:ph idx="1"/>
          </p:nvPr>
        </p:nvSpPr>
        <p:spPr>
          <a:xfrm>
            <a:off x="783387" y="2254102"/>
            <a:ext cx="4947221" cy="3650344"/>
          </a:xfrm>
        </p:spPr>
        <p:txBody>
          <a:bodyPr>
            <a:normAutofit/>
          </a:bodyPr>
          <a:lstStyle/>
          <a:p>
            <a:pPr marL="305435" indent="-305435"/>
            <a:r>
              <a:rPr lang="da-DK">
                <a:solidFill>
                  <a:srgbClr val="FFFFFF"/>
                </a:solidFill>
              </a:rPr>
              <a:t>Læs de første fire linjer på side 7. </a:t>
            </a:r>
          </a:p>
          <a:p>
            <a:pPr marL="305435" indent="-305435"/>
            <a:endParaRPr lang="da-DK">
              <a:solidFill>
                <a:srgbClr val="FFFFFF"/>
              </a:solidFill>
            </a:endParaRPr>
          </a:p>
          <a:p>
            <a:pPr marL="305435" indent="-305435"/>
            <a:r>
              <a:rPr lang="da-DK">
                <a:solidFill>
                  <a:srgbClr val="FFFFFF"/>
                </a:solidFill>
              </a:rPr>
              <a:t>Hvad får vi at vide?</a:t>
            </a:r>
          </a:p>
          <a:p>
            <a:pPr marL="305435" indent="-305435"/>
            <a:r>
              <a:rPr lang="da-DK">
                <a:solidFill>
                  <a:srgbClr val="FFFFFF"/>
                </a:solidFill>
              </a:rPr>
              <a:t>Hvad kan du gætte dig til om handlingen ud fra anslaget?</a:t>
            </a:r>
          </a:p>
        </p:txBody>
      </p:sp>
    </p:spTree>
    <p:extLst>
      <p:ext uri="{BB962C8B-B14F-4D97-AF65-F5344CB8AC3E}">
        <p14:creationId xmlns:p14="http://schemas.microsoft.com/office/powerpoint/2010/main" val="56155597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B719D01B-E306-486F-A44A-E1BEE6B8C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135A8AB-1E5F-4A4A-9BB0-7CF191B819E9}"/>
              </a:ext>
            </a:extLst>
          </p:cNvPr>
          <p:cNvSpPr>
            <a:spLocks noGrp="1"/>
          </p:cNvSpPr>
          <p:nvPr>
            <p:ph type="title"/>
          </p:nvPr>
        </p:nvSpPr>
        <p:spPr>
          <a:xfrm>
            <a:off x="4382724" y="702156"/>
            <a:ext cx="7225075" cy="1013800"/>
          </a:xfrm>
        </p:spPr>
        <p:txBody>
          <a:bodyPr>
            <a:normAutofit/>
          </a:bodyPr>
          <a:lstStyle/>
          <a:p>
            <a:r>
              <a:rPr lang="da-DK">
                <a:solidFill>
                  <a:schemeClr val="accent1"/>
                </a:solidFill>
              </a:rPr>
              <a:t>Første side - personkarakteristik</a:t>
            </a:r>
          </a:p>
        </p:txBody>
      </p:sp>
      <p:grpSp>
        <p:nvGrpSpPr>
          <p:cNvPr id="9" name="Group 12">
            <a:extLst>
              <a:ext uri="{FF2B5EF4-FFF2-40B4-BE49-F238E27FC236}">
                <a16:creationId xmlns:a16="http://schemas.microsoft.com/office/drawing/2014/main" id="{E3ECE2A1-BE02-45E8-80D2-40668675E1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 name="Rectangle 13">
              <a:extLst>
                <a:ext uri="{FF2B5EF4-FFF2-40B4-BE49-F238E27FC236}">
                  <a16:creationId xmlns:a16="http://schemas.microsoft.com/office/drawing/2014/main" id="{75B00F21-D7A1-4DBD-B786-86D98FF33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14">
              <a:extLst>
                <a:ext uri="{FF2B5EF4-FFF2-40B4-BE49-F238E27FC236}">
                  <a16:creationId xmlns:a16="http://schemas.microsoft.com/office/drawing/2014/main" id="{75971E3D-EBA2-4F5A-BA90-F41CC7B48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1CED36D-BAED-48CA-A871-F98A33054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3" name="Pladsholder til indhold 2">
            <a:extLst>
              <a:ext uri="{FF2B5EF4-FFF2-40B4-BE49-F238E27FC236}">
                <a16:creationId xmlns:a16="http://schemas.microsoft.com/office/drawing/2014/main" id="{46EEED36-F607-4AB6-9807-C7C51E73807B}"/>
              </a:ext>
            </a:extLst>
          </p:cNvPr>
          <p:cNvSpPr>
            <a:spLocks noGrp="1"/>
          </p:cNvSpPr>
          <p:nvPr>
            <p:ph idx="1"/>
          </p:nvPr>
        </p:nvSpPr>
        <p:spPr>
          <a:xfrm>
            <a:off x="4382726" y="1896533"/>
            <a:ext cx="7225074" cy="3962266"/>
          </a:xfrm>
        </p:spPr>
        <p:txBody>
          <a:bodyPr>
            <a:normAutofit/>
          </a:bodyPr>
          <a:lstStyle/>
          <a:p>
            <a:pPr marL="305435" indent="-305435"/>
            <a:r>
              <a:rPr lang="da-DK"/>
              <a:t>Læs hele side 7.</a:t>
            </a:r>
          </a:p>
          <a:p>
            <a:pPr marL="305435" indent="-305435"/>
            <a:endParaRPr lang="da-DK"/>
          </a:p>
          <a:p>
            <a:pPr marL="305435" indent="-305435"/>
            <a:r>
              <a:rPr lang="da-DK"/>
              <a:t>Skriv alt, hvad du får at vide om Elektra </a:t>
            </a:r>
          </a:p>
          <a:p>
            <a:pPr marL="305435" indent="-305435"/>
            <a:r>
              <a:rPr lang="da-DK"/>
              <a:t>Indsaml jeres informationer på klassen og skriv dem på planchen PERSONKARAKTERISTIK på opslagstavlen.</a:t>
            </a:r>
          </a:p>
          <a:p>
            <a:pPr marL="305435" indent="-305435"/>
            <a:r>
              <a:rPr lang="da-DK"/>
              <a:t>Skriv kun noget, du kan begrunde ud fra teksten.</a:t>
            </a:r>
          </a:p>
          <a:p>
            <a:pPr marL="305435" indent="-305435"/>
            <a:endParaRPr lang="da-DK"/>
          </a:p>
        </p:txBody>
      </p:sp>
      <p:sp>
        <p:nvSpPr>
          <p:cNvPr id="4" name="Tekstfelt 3">
            <a:extLst>
              <a:ext uri="{FF2B5EF4-FFF2-40B4-BE49-F238E27FC236}">
                <a16:creationId xmlns:a16="http://schemas.microsoft.com/office/drawing/2014/main" id="{70436062-A0C8-4120-A1BA-566B64A6AE07}"/>
              </a:ext>
            </a:extLst>
          </p:cNvPr>
          <p:cNvSpPr txBox="1"/>
          <p:nvPr/>
        </p:nvSpPr>
        <p:spPr>
          <a:xfrm>
            <a:off x="629920" y="2865120"/>
            <a:ext cx="2570480" cy="646331"/>
          </a:xfrm>
          <a:prstGeom prst="rect">
            <a:avLst/>
          </a:prstGeom>
          <a:noFill/>
        </p:spPr>
        <p:txBody>
          <a:bodyPr wrap="square" rtlCol="0">
            <a:spAutoFit/>
          </a:bodyPr>
          <a:lstStyle/>
          <a:p>
            <a:r>
              <a:rPr lang="da-DK" dirty="0"/>
              <a:t>Her var et billede af Elektra</a:t>
            </a:r>
          </a:p>
        </p:txBody>
      </p:sp>
    </p:spTree>
    <p:extLst>
      <p:ext uri="{BB962C8B-B14F-4D97-AF65-F5344CB8AC3E}">
        <p14:creationId xmlns:p14="http://schemas.microsoft.com/office/powerpoint/2010/main" val="1005043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15A7CE-1477-42FA-B8B6-5C0E29778AC2}"/>
              </a:ext>
            </a:extLst>
          </p:cNvPr>
          <p:cNvSpPr>
            <a:spLocks noGrp="1"/>
          </p:cNvSpPr>
          <p:nvPr>
            <p:ph type="title"/>
          </p:nvPr>
        </p:nvSpPr>
        <p:spPr/>
        <p:txBody>
          <a:bodyPr/>
          <a:lstStyle/>
          <a:p>
            <a:r>
              <a:rPr lang="da-DK"/>
              <a:t>Mellem linjerne – Hvad får vi at vide om elektra – s.7</a:t>
            </a:r>
          </a:p>
        </p:txBody>
      </p:sp>
      <p:sp>
        <p:nvSpPr>
          <p:cNvPr id="3" name="Ellipse 2">
            <a:extLst>
              <a:ext uri="{FF2B5EF4-FFF2-40B4-BE49-F238E27FC236}">
                <a16:creationId xmlns:a16="http://schemas.microsoft.com/office/drawing/2014/main" id="{6EDBA50B-9B51-49DE-A661-0E9EA409CF4D}"/>
              </a:ext>
            </a:extLst>
          </p:cNvPr>
          <p:cNvSpPr/>
          <p:nvPr/>
        </p:nvSpPr>
        <p:spPr>
          <a:xfrm>
            <a:off x="411955" y="2043111"/>
            <a:ext cx="5238748" cy="461962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da-DK"/>
          </a:p>
        </p:txBody>
      </p:sp>
      <p:sp>
        <p:nvSpPr>
          <p:cNvPr id="5" name="Ellipse 4">
            <a:extLst>
              <a:ext uri="{FF2B5EF4-FFF2-40B4-BE49-F238E27FC236}">
                <a16:creationId xmlns:a16="http://schemas.microsoft.com/office/drawing/2014/main" id="{1A990482-01DD-4E78-968D-8DB7835AF2FB}"/>
              </a:ext>
            </a:extLst>
          </p:cNvPr>
          <p:cNvSpPr/>
          <p:nvPr/>
        </p:nvSpPr>
        <p:spPr>
          <a:xfrm>
            <a:off x="6234111" y="2043110"/>
            <a:ext cx="5238748" cy="461962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da-DK"/>
          </a:p>
        </p:txBody>
      </p:sp>
      <p:sp>
        <p:nvSpPr>
          <p:cNvPr id="6" name="Tekstfelt 5">
            <a:extLst>
              <a:ext uri="{FF2B5EF4-FFF2-40B4-BE49-F238E27FC236}">
                <a16:creationId xmlns:a16="http://schemas.microsoft.com/office/drawing/2014/main" id="{5537E6A5-650F-4B9F-9CD9-6001530CA594}"/>
              </a:ext>
            </a:extLst>
          </p:cNvPr>
          <p:cNvSpPr txBox="1"/>
          <p:nvPr/>
        </p:nvSpPr>
        <p:spPr>
          <a:xfrm>
            <a:off x="1664494" y="2557462"/>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a:t>Hvad kan vi læse direkte?</a:t>
            </a:r>
          </a:p>
        </p:txBody>
      </p:sp>
      <p:sp>
        <p:nvSpPr>
          <p:cNvPr id="8" name="Tekstfelt 7">
            <a:extLst>
              <a:ext uri="{FF2B5EF4-FFF2-40B4-BE49-F238E27FC236}">
                <a16:creationId xmlns:a16="http://schemas.microsoft.com/office/drawing/2014/main" id="{6D4EA3ED-57BC-45FB-B7D1-747097E9486D}"/>
              </a:ext>
            </a:extLst>
          </p:cNvPr>
          <p:cNvSpPr txBox="1"/>
          <p:nvPr/>
        </p:nvSpPr>
        <p:spPr>
          <a:xfrm>
            <a:off x="7224712" y="2557462"/>
            <a:ext cx="39100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a:t>Hvad kan vi læse mellem linjerne?</a:t>
            </a:r>
          </a:p>
        </p:txBody>
      </p:sp>
    </p:spTree>
    <p:extLst>
      <p:ext uri="{BB962C8B-B14F-4D97-AF65-F5344CB8AC3E}">
        <p14:creationId xmlns:p14="http://schemas.microsoft.com/office/powerpoint/2010/main" val="4212615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880320-C515-49D4-A241-952422F6792C}"/>
              </a:ext>
            </a:extLst>
          </p:cNvPr>
          <p:cNvSpPr>
            <a:spLocks noGrp="1"/>
          </p:cNvSpPr>
          <p:nvPr>
            <p:ph type="title"/>
          </p:nvPr>
        </p:nvSpPr>
        <p:spPr/>
        <p:txBody>
          <a:bodyPr/>
          <a:lstStyle/>
          <a:p>
            <a:r>
              <a:rPr lang="da-DK"/>
              <a:t>IMENS DU LÆSER - </a:t>
            </a:r>
            <a:r>
              <a:rPr lang="da-DK" err="1"/>
              <a:t>reflektionslog</a:t>
            </a:r>
            <a:endParaRPr lang="da-DK"/>
          </a:p>
        </p:txBody>
      </p:sp>
      <p:pic>
        <p:nvPicPr>
          <p:cNvPr id="11" name="Billede 10">
            <a:extLst>
              <a:ext uri="{FF2B5EF4-FFF2-40B4-BE49-F238E27FC236}">
                <a16:creationId xmlns:a16="http://schemas.microsoft.com/office/drawing/2014/main" id="{FFE58D55-8F28-4E7A-BE32-575CCA6DD28A}"/>
              </a:ext>
            </a:extLst>
          </p:cNvPr>
          <p:cNvPicPr>
            <a:picLocks noChangeAspect="1"/>
          </p:cNvPicPr>
          <p:nvPr/>
        </p:nvPicPr>
        <p:blipFill>
          <a:blip r:embed="rId2"/>
          <a:stretch>
            <a:fillRect/>
          </a:stretch>
        </p:blipFill>
        <p:spPr>
          <a:xfrm>
            <a:off x="8358012" y="2062174"/>
            <a:ext cx="3012659" cy="42568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Billede 12">
            <a:extLst>
              <a:ext uri="{FF2B5EF4-FFF2-40B4-BE49-F238E27FC236}">
                <a16:creationId xmlns:a16="http://schemas.microsoft.com/office/drawing/2014/main" id="{7E6610A8-BAEE-4DF7-9798-F8D58F5C4972}"/>
              </a:ext>
            </a:extLst>
          </p:cNvPr>
          <p:cNvPicPr>
            <a:picLocks noChangeAspect="1"/>
          </p:cNvPicPr>
          <p:nvPr/>
        </p:nvPicPr>
        <p:blipFill>
          <a:blip r:embed="rId3"/>
          <a:stretch>
            <a:fillRect/>
          </a:stretch>
        </p:blipFill>
        <p:spPr>
          <a:xfrm>
            <a:off x="4580326" y="2062174"/>
            <a:ext cx="3031347" cy="42363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Billede 14">
            <a:extLst>
              <a:ext uri="{FF2B5EF4-FFF2-40B4-BE49-F238E27FC236}">
                <a16:creationId xmlns:a16="http://schemas.microsoft.com/office/drawing/2014/main" id="{BB9F0A6F-B462-4FC5-B2AB-30753E9B4DA9}"/>
              </a:ext>
            </a:extLst>
          </p:cNvPr>
          <p:cNvPicPr>
            <a:picLocks noChangeAspect="1"/>
          </p:cNvPicPr>
          <p:nvPr/>
        </p:nvPicPr>
        <p:blipFill>
          <a:blip r:embed="rId4"/>
          <a:stretch>
            <a:fillRect/>
          </a:stretch>
        </p:blipFill>
        <p:spPr>
          <a:xfrm>
            <a:off x="581193" y="2083336"/>
            <a:ext cx="3012658" cy="42363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42351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4" name="Billede 4" descr="Et billede, der indeholder beklædning, hovedbeklædning, hjelm, indendørs&#10;&#10;Beskrivelse, der er oprettet med meget høj tiltro">
            <a:extLst>
              <a:ext uri="{FF2B5EF4-FFF2-40B4-BE49-F238E27FC236}">
                <a16:creationId xmlns:a16="http://schemas.microsoft.com/office/drawing/2014/main" id="{FF64BEA4-0A2A-483C-8F15-9F456378B191}"/>
              </a:ext>
            </a:extLst>
          </p:cNvPr>
          <p:cNvPicPr>
            <a:picLocks noChangeAspect="1"/>
          </p:cNvPicPr>
          <p:nvPr/>
        </p:nvPicPr>
        <p:blipFill rotWithShape="1">
          <a:blip r:embed="rId2">
            <a:alphaModFix amt="40000"/>
          </a:blip>
          <a:srcRect/>
          <a:stretch/>
        </p:blipFill>
        <p:spPr>
          <a:xfrm>
            <a:off x="20" y="10"/>
            <a:ext cx="12191980" cy="6857990"/>
          </a:xfrm>
          <a:prstGeom prst="rect">
            <a:avLst/>
          </a:prstGeom>
        </p:spPr>
      </p:pic>
      <p:sp>
        <p:nvSpPr>
          <p:cNvPr id="2" name="Titel 1">
            <a:extLst>
              <a:ext uri="{FF2B5EF4-FFF2-40B4-BE49-F238E27FC236}">
                <a16:creationId xmlns:a16="http://schemas.microsoft.com/office/drawing/2014/main" id="{427863C8-91EE-4458-8675-178D2A6B7E1A}"/>
              </a:ext>
            </a:extLst>
          </p:cNvPr>
          <p:cNvSpPr>
            <a:spLocks noGrp="1"/>
          </p:cNvSpPr>
          <p:nvPr>
            <p:ph type="ctrTitle"/>
          </p:nvPr>
        </p:nvSpPr>
        <p:spPr>
          <a:xfrm>
            <a:off x="965201" y="1020431"/>
            <a:ext cx="10225530" cy="1475013"/>
          </a:xfrm>
        </p:spPr>
        <p:txBody>
          <a:bodyPr>
            <a:normAutofit/>
          </a:bodyPr>
          <a:lstStyle/>
          <a:p>
            <a:r>
              <a:rPr lang="da-DK" sz="4000">
                <a:solidFill>
                  <a:schemeClr val="tx1"/>
                </a:solidFill>
              </a:rPr>
              <a:t>EFTER LÆSNING</a:t>
            </a:r>
          </a:p>
        </p:txBody>
      </p:sp>
      <p:sp>
        <p:nvSpPr>
          <p:cNvPr id="3" name="Undertitel 2">
            <a:extLst>
              <a:ext uri="{FF2B5EF4-FFF2-40B4-BE49-F238E27FC236}">
                <a16:creationId xmlns:a16="http://schemas.microsoft.com/office/drawing/2014/main" id="{7A848A6D-E30B-43FF-B624-89A5A6B08A83}"/>
              </a:ext>
            </a:extLst>
          </p:cNvPr>
          <p:cNvSpPr>
            <a:spLocks noGrp="1"/>
          </p:cNvSpPr>
          <p:nvPr>
            <p:ph type="subTitle" idx="1"/>
          </p:nvPr>
        </p:nvSpPr>
        <p:spPr>
          <a:xfrm>
            <a:off x="965200" y="2495445"/>
            <a:ext cx="10225530" cy="590321"/>
          </a:xfrm>
        </p:spPr>
        <p:txBody>
          <a:bodyPr>
            <a:normAutofit/>
          </a:bodyPr>
          <a:lstStyle/>
          <a:p>
            <a:endParaRPr lang="da-DK">
              <a:solidFill>
                <a:schemeClr val="tx1"/>
              </a:solidFill>
            </a:endParaRPr>
          </a:p>
        </p:txBody>
      </p:sp>
    </p:spTree>
    <p:extLst>
      <p:ext uri="{BB962C8B-B14F-4D97-AF65-F5344CB8AC3E}">
        <p14:creationId xmlns:p14="http://schemas.microsoft.com/office/powerpoint/2010/main" val="47990684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636F6DB7-CF8D-494A-82F6-13B58DCA9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0B7E5194-6E82-4A44-99C3-FE7D87F34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622B37CE-0738-4EED-8FB1-4F7B459980CD}"/>
              </a:ext>
            </a:extLst>
          </p:cNvPr>
          <p:cNvSpPr>
            <a:spLocks noGrp="1"/>
          </p:cNvSpPr>
          <p:nvPr>
            <p:ph type="title"/>
          </p:nvPr>
        </p:nvSpPr>
        <p:spPr>
          <a:xfrm>
            <a:off x="764110" y="826346"/>
            <a:ext cx="3171905" cy="1013800"/>
          </a:xfrm>
        </p:spPr>
        <p:txBody>
          <a:bodyPr>
            <a:normAutofit/>
          </a:bodyPr>
          <a:lstStyle/>
          <a:p>
            <a:r>
              <a:rPr lang="da-DK" sz="2400">
                <a:solidFill>
                  <a:srgbClr val="FFFFFF"/>
                </a:solidFill>
              </a:rPr>
              <a:t>DIN LÆSEOPLEVELSE</a:t>
            </a:r>
          </a:p>
        </p:txBody>
      </p:sp>
      <p:grpSp>
        <p:nvGrpSpPr>
          <p:cNvPr id="19" name="Group 12">
            <a:extLst>
              <a:ext uri="{FF2B5EF4-FFF2-40B4-BE49-F238E27FC236}">
                <a16:creationId xmlns:a16="http://schemas.microsoft.com/office/drawing/2014/main" id="{49FCC1E1-84D3-494D-A0A0-286AFA1C30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0" name="Rectangle 13">
              <a:extLst>
                <a:ext uri="{FF2B5EF4-FFF2-40B4-BE49-F238E27FC236}">
                  <a16:creationId xmlns:a16="http://schemas.microsoft.com/office/drawing/2014/main" id="{96E09E90-FF79-402E-AF01-97A279BEA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14">
              <a:extLst>
                <a:ext uri="{FF2B5EF4-FFF2-40B4-BE49-F238E27FC236}">
                  <a16:creationId xmlns:a16="http://schemas.microsoft.com/office/drawing/2014/main" id="{EC6946F8-4B9B-4C51-9F51-2DB377392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B3D2B3D-A285-438C-A344-AED3E46A0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3" name="Pladsholder til indhold 2">
            <a:extLst>
              <a:ext uri="{FF2B5EF4-FFF2-40B4-BE49-F238E27FC236}">
                <a16:creationId xmlns:a16="http://schemas.microsoft.com/office/drawing/2014/main" id="{61D4E5D1-A364-4AF3-8AE2-9BA5DF0A6DD8}"/>
              </a:ext>
            </a:extLst>
          </p:cNvPr>
          <p:cNvSpPr>
            <a:spLocks noGrp="1"/>
          </p:cNvSpPr>
          <p:nvPr>
            <p:ph idx="1"/>
          </p:nvPr>
        </p:nvSpPr>
        <p:spPr>
          <a:xfrm>
            <a:off x="764110" y="2052084"/>
            <a:ext cx="3033249" cy="3856229"/>
          </a:xfrm>
        </p:spPr>
        <p:txBody>
          <a:bodyPr anchor="t">
            <a:normAutofit/>
          </a:bodyPr>
          <a:lstStyle/>
          <a:p>
            <a:pPr marL="305435" indent="-305435"/>
            <a:br>
              <a:rPr lang="da-DK" sz="1600">
                <a:solidFill>
                  <a:srgbClr val="FFFFFF"/>
                </a:solidFill>
              </a:rPr>
            </a:br>
            <a:br>
              <a:rPr lang="da-DK" sz="1600"/>
            </a:br>
            <a:r>
              <a:rPr lang="da-DK" sz="1600">
                <a:solidFill>
                  <a:srgbClr val="FFFFFF"/>
                </a:solidFill>
              </a:rPr>
              <a:t>1-2 MINUTTER: FORTÆL DIN MAKKER OM DIN LÆSEOPLEVELSE. </a:t>
            </a:r>
            <a:br>
              <a:rPr lang="da-DK" sz="1600"/>
            </a:br>
            <a:r>
              <a:rPr lang="da-DK" sz="1600">
                <a:solidFill>
                  <a:srgbClr val="FFFFFF"/>
                </a:solidFill>
              </a:rPr>
              <a:t>Ikke hvad du synes om bogen, men hvordan du havde det med at læse bogen.</a:t>
            </a:r>
          </a:p>
          <a:p>
            <a:pPr marL="305435" indent="-305435"/>
            <a:endParaRPr lang="da-DK" sz="1600">
              <a:solidFill>
                <a:srgbClr val="FFFFFF"/>
              </a:solidFill>
            </a:endParaRPr>
          </a:p>
          <a:p>
            <a:pPr marL="305435" indent="-305435"/>
            <a:r>
              <a:rPr lang="da-DK" sz="1600">
                <a:solidFill>
                  <a:srgbClr val="FFFFFF"/>
                </a:solidFill>
              </a:rPr>
              <a:t>OPSAMLING PÅ KLASSEN</a:t>
            </a:r>
          </a:p>
        </p:txBody>
      </p:sp>
      <p:pic>
        <p:nvPicPr>
          <p:cNvPr id="6" name="Billede 5"/>
          <p:cNvPicPr>
            <a:picLocks noChangeAspect="1"/>
          </p:cNvPicPr>
          <p:nvPr/>
        </p:nvPicPr>
        <p:blipFill>
          <a:blip r:embed="rId2"/>
          <a:stretch>
            <a:fillRect/>
          </a:stretch>
        </p:blipFill>
        <p:spPr>
          <a:xfrm>
            <a:off x="4786465" y="614407"/>
            <a:ext cx="6746773" cy="6017069"/>
          </a:xfrm>
          <a:prstGeom prst="rect">
            <a:avLst/>
          </a:prstGeom>
        </p:spPr>
      </p:pic>
    </p:spTree>
    <p:extLst>
      <p:ext uri="{BB962C8B-B14F-4D97-AF65-F5344CB8AC3E}">
        <p14:creationId xmlns:p14="http://schemas.microsoft.com/office/powerpoint/2010/main" val="83076716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ee53dc2-eb72-4532-a5fd-e660f27ccd49">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59425BD82EA774D9FBA33A3FDE95969" ma:contentTypeVersion="5" ma:contentTypeDescription="Opret et nyt dokument." ma:contentTypeScope="" ma:versionID="e82398e587d60e26fc95938a7f96d9fb">
  <xsd:schema xmlns:xsd="http://www.w3.org/2001/XMLSchema" xmlns:xs="http://www.w3.org/2001/XMLSchema" xmlns:p="http://schemas.microsoft.com/office/2006/metadata/properties" xmlns:ns2="2dce8b06-a668-41ce-9278-93a40b50ffec" xmlns:ns3="3ee53dc2-eb72-4532-a5fd-e660f27ccd49" targetNamespace="http://schemas.microsoft.com/office/2006/metadata/properties" ma:root="true" ma:fieldsID="98406d5f92d2bb3f8dc48ddbca212655" ns2:_="" ns3:_="">
    <xsd:import namespace="2dce8b06-a668-41ce-9278-93a40b50ffec"/>
    <xsd:import namespace="3ee53dc2-eb72-4532-a5fd-e660f27ccd49"/>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ce8b06-a668-41ce-9278-93a40b50ff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e53dc2-eb72-4532-a5fd-e660f27ccd49"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D49849-6F2F-4634-95B5-5E540E38D785}">
  <ds:schemaRefs>
    <ds:schemaRef ds:uri="http://purl.org/dc/dcmitype/"/>
    <ds:schemaRef ds:uri="http://schemas.microsoft.com/office/2006/documentManagement/types"/>
    <ds:schemaRef ds:uri="3ee53dc2-eb72-4532-a5fd-e660f27ccd49"/>
    <ds:schemaRef ds:uri="2dce8b06-a668-41ce-9278-93a40b50ffec"/>
    <ds:schemaRef ds:uri="http://purl.org/dc/terms/"/>
    <ds:schemaRef ds:uri="http://www.w3.org/XML/1998/namespace"/>
    <ds:schemaRef ds:uri="http://purl.org/dc/elements/1.1/"/>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894A96DB-241B-4DDD-8A4F-19D0B13CC9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ce8b06-a668-41ce-9278-93a40b50ffec"/>
    <ds:schemaRef ds:uri="3ee53dc2-eb72-4532-a5fd-e660f27ccd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65EB01-0069-400D-9E2E-4ACA26B090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TC103457464[[fn=Dividend]]</Template>
  <TotalTime>41</TotalTime>
  <Words>861</Words>
  <Application>Microsoft Office PowerPoint</Application>
  <PresentationFormat>Widescreen</PresentationFormat>
  <Paragraphs>122</Paragraphs>
  <Slides>23</Slides>
  <Notes>0</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23</vt:i4>
      </vt:variant>
    </vt:vector>
  </HeadingPairs>
  <TitlesOfParts>
    <vt:vector size="26" baseType="lpstr">
      <vt:lpstr>Gill Sans MT</vt:lpstr>
      <vt:lpstr>Wingdings 2</vt:lpstr>
      <vt:lpstr>Dividend</vt:lpstr>
      <vt:lpstr>Soldater græder ikke</vt:lpstr>
      <vt:lpstr>Før-læsning bogens forside, bagside og titel</vt:lpstr>
      <vt:lpstr>Før-læsning bogens forside, bagsidetekst og titel</vt:lpstr>
      <vt:lpstr>anslag</vt:lpstr>
      <vt:lpstr>Første side - personkarakteristik</vt:lpstr>
      <vt:lpstr>Mellem linjerne – Hvad får vi at vide om elektra – s.7</vt:lpstr>
      <vt:lpstr>IMENS DU LÆSER - reflektionslog</vt:lpstr>
      <vt:lpstr>EFTER LÆSNING</vt:lpstr>
      <vt:lpstr>DIN LÆSEOPLEVELSE</vt:lpstr>
      <vt:lpstr>SPØRGSMÅL TIL BOGEN</vt:lpstr>
      <vt:lpstr>sprog</vt:lpstr>
      <vt:lpstr>PERSONKARAKTERISTIK</vt:lpstr>
      <vt:lpstr>PowerPoint-præsentation</vt:lpstr>
      <vt:lpstr>Elektras far og mor - klassesamtale</vt:lpstr>
      <vt:lpstr>MILJØ – giv en – få en</vt:lpstr>
      <vt:lpstr>PowerPoint-præsentation</vt:lpstr>
      <vt:lpstr>Miljø - solsikken</vt:lpstr>
      <vt:lpstr>PowerPoint-præsentation</vt:lpstr>
      <vt:lpstr>realismebrud</vt:lpstr>
      <vt:lpstr>Komposition – giv kapitlerne overskrifter</vt:lpstr>
      <vt:lpstr>10 minutters HURTIGSKRIVNING</vt:lpstr>
      <vt:lpstr>Skriveopgave: omskrivning</vt:lpstr>
      <vt:lpstr>perspektivering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Soldater græder ikke</dc:title>
  <dc:creator>Ann Berit Lauritsen</dc:creator>
  <cp:lastModifiedBy>Ann Berit Lauritsen Molleskolen</cp:lastModifiedBy>
  <cp:revision>6</cp:revision>
  <cp:lastPrinted>2019-09-17T07:52:15Z</cp:lastPrinted>
  <dcterms:created xsi:type="dcterms:W3CDTF">2014-08-26T23:51:37Z</dcterms:created>
  <dcterms:modified xsi:type="dcterms:W3CDTF">2023-07-01T14:00:28Z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0x010100459425BD82EA774D9FBA33A3FDE95969</vt:lpwstr>
  </property>
  <property fmtid="{D5CDD505-2E9C-101B-9397-08002B2CF9AE}" pid="3" name="IsMyDocuments">
    <vt:bool>true</vt:bool>
  </property>
  <property fmtid="{D5CDD505-2E9C-101B-9397-08002B2CF9AE}" pid="4" name="Order">
    <vt:r8>18300</vt:r8>
  </property>
  <property fmtid="{D5CDD505-2E9C-101B-9397-08002B2CF9AE}" pid="5" name="ComplianceAssetId">
    <vt:lpwstr/>
  </property>
</Properties>
</file>