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8" r:id="rId4"/>
    <p:sldId id="259" r:id="rId5"/>
    <p:sldId id="260" r:id="rId6"/>
    <p:sldId id="261" r:id="rId7"/>
    <p:sldId id="262" r:id="rId8"/>
    <p:sldId id="263" r:id="rId9"/>
    <p:sldId id="264" r:id="rId10"/>
    <p:sldId id="265" r:id="rId11"/>
    <p:sldId id="266" r:id="rId12"/>
    <p:sldId id="267" r:id="rId13"/>
    <p:sldId id="269" r:id="rId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D363BB9A-0148-4FC2-8C99-6B6BB6AD8768}" type="datetimeFigureOut">
              <a:rPr lang="da-DK" smtClean="0"/>
              <a:t>16-03-2017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421618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363BB9A-0148-4FC2-8C99-6B6BB6AD8768}" type="datetimeFigureOut">
              <a:rPr lang="da-DK" smtClean="0"/>
              <a:t>16-03-2017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275724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363BB9A-0148-4FC2-8C99-6B6BB6AD8768}" type="datetimeFigureOut">
              <a:rPr lang="da-DK" smtClean="0"/>
              <a:t>16-03-2017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2342992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363BB9A-0148-4FC2-8C99-6B6BB6AD8768}" type="datetimeFigureOut">
              <a:rPr lang="da-DK" smtClean="0"/>
              <a:t>16-03-2017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406560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D363BB9A-0148-4FC2-8C99-6B6BB6AD8768}" type="datetimeFigureOut">
              <a:rPr lang="da-DK" smtClean="0"/>
              <a:t>16-03-2017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145280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363BB9A-0148-4FC2-8C99-6B6BB6AD8768}" type="datetimeFigureOut">
              <a:rPr lang="da-DK" smtClean="0"/>
              <a:t>16-03-2017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97771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363BB9A-0148-4FC2-8C99-6B6BB6AD8768}" type="datetimeFigureOut">
              <a:rPr lang="da-DK" smtClean="0"/>
              <a:t>16-03-2017</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61634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363BB9A-0148-4FC2-8C99-6B6BB6AD8768}" type="datetimeFigureOut">
              <a:rPr lang="da-DK" smtClean="0"/>
              <a:t>16-03-2017</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3410909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363BB9A-0148-4FC2-8C99-6B6BB6AD8768}" type="datetimeFigureOut">
              <a:rPr lang="da-DK" smtClean="0"/>
              <a:t>16-03-2017</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313952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363BB9A-0148-4FC2-8C99-6B6BB6AD8768}" type="datetimeFigureOut">
              <a:rPr lang="da-DK" smtClean="0"/>
              <a:t>16-03-2017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195744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363BB9A-0148-4FC2-8C99-6B6BB6AD8768}" type="datetimeFigureOut">
              <a:rPr lang="da-DK" smtClean="0"/>
              <a:t>16-03-2017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121658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3BB9A-0148-4FC2-8C99-6B6BB6AD8768}" type="datetimeFigureOut">
              <a:rPr lang="da-DK" smtClean="0"/>
              <a:t>16-03-2017</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A7B46-3FC7-41C5-B116-D02F8AACD80B}" type="slidenum">
              <a:rPr lang="da-DK" smtClean="0"/>
              <a:t>‹nr.›</a:t>
            </a:fld>
            <a:endParaRPr lang="da-DK"/>
          </a:p>
        </p:txBody>
      </p:sp>
    </p:spTree>
    <p:extLst>
      <p:ext uri="{BB962C8B-B14F-4D97-AF65-F5344CB8AC3E}">
        <p14:creationId xmlns:p14="http://schemas.microsoft.com/office/powerpoint/2010/main" val="2194710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frundet rektangel 3"/>
          <p:cNvSpPr/>
          <p:nvPr/>
        </p:nvSpPr>
        <p:spPr>
          <a:xfrm>
            <a:off x="871267" y="612475"/>
            <a:ext cx="10334446" cy="52879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algn="ctr"/>
            <a:r>
              <a:rPr lang="da-DK" sz="8000" b="1" dirty="0">
                <a:ln w="22225">
                  <a:solidFill>
                    <a:schemeClr val="accent2"/>
                  </a:solidFill>
                  <a:prstDash val="solid"/>
                </a:ln>
                <a:solidFill>
                  <a:schemeClr val="tx1"/>
                </a:solidFill>
                <a:latin typeface="+mj-lt"/>
              </a:rPr>
              <a:t>Kortfilm: Bror min bror</a:t>
            </a:r>
          </a:p>
          <a:p>
            <a:pPr algn="ctr"/>
            <a:r>
              <a:rPr lang="da-DK" sz="8000" b="1" dirty="0">
                <a:ln w="22225">
                  <a:solidFill>
                    <a:schemeClr val="accent2"/>
                  </a:solidFill>
                  <a:prstDash val="solid"/>
                </a:ln>
                <a:solidFill>
                  <a:schemeClr val="tx1"/>
                </a:solidFill>
                <a:latin typeface="+mj-lt"/>
              </a:rPr>
              <a:t>Berettermodellen</a:t>
            </a:r>
          </a:p>
          <a:p>
            <a:pPr algn="ctr"/>
            <a:r>
              <a:rPr lang="da-DK" sz="8000" b="1" dirty="0">
                <a:ln w="22225">
                  <a:solidFill>
                    <a:schemeClr val="accent2"/>
                  </a:solidFill>
                  <a:prstDash val="solid"/>
                </a:ln>
                <a:solidFill>
                  <a:schemeClr val="tx1"/>
                </a:solidFill>
                <a:latin typeface="+mj-lt"/>
              </a:rPr>
              <a:t>Personerne</a:t>
            </a:r>
          </a:p>
        </p:txBody>
      </p:sp>
    </p:spTree>
    <p:extLst>
      <p:ext uri="{BB962C8B-B14F-4D97-AF65-F5344CB8AC3E}">
        <p14:creationId xmlns:p14="http://schemas.microsoft.com/office/powerpoint/2010/main" val="2300583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468630" y="5051894"/>
            <a:ext cx="11251556" cy="1200329"/>
          </a:xfrm>
          <a:prstGeom prst="rect">
            <a:avLst/>
          </a:prstGeom>
          <a:noFill/>
        </p:spPr>
        <p:txBody>
          <a:bodyPr wrap="square" rtlCol="0">
            <a:spAutoFit/>
          </a:bodyPr>
          <a:lstStyle/>
          <a:p>
            <a:r>
              <a:rPr lang="da-DK" sz="2400" dirty="0">
                <a:latin typeface="+mj-lt"/>
              </a:rPr>
              <a:t>OPBYGNING AF 3. KONFLIKT: Kort efter kommer Nico tilbage. ”Theis, det er dig der skal til fødselsdag.” Fryd og skræk!!” Pludselig ligger presset på Theis’ skuldre. Theis er fanget i sit eget garn. Han har ikke nogen gave. ”Men du kan jo bare kysse hende,” siger Nico. </a:t>
            </a:r>
          </a:p>
        </p:txBody>
      </p:sp>
      <p:pic>
        <p:nvPicPr>
          <p:cNvPr id="2" name="Billede 1"/>
          <p:cNvPicPr>
            <a:picLocks noChangeAspect="1"/>
          </p:cNvPicPr>
          <p:nvPr/>
        </p:nvPicPr>
        <p:blipFill>
          <a:blip r:embed="rId2"/>
          <a:stretch>
            <a:fillRect/>
          </a:stretch>
        </p:blipFill>
        <p:spPr>
          <a:xfrm>
            <a:off x="7873277" y="396259"/>
            <a:ext cx="3846909" cy="2200847"/>
          </a:xfrm>
          <a:prstGeom prst="rect">
            <a:avLst/>
          </a:prstGeom>
        </p:spPr>
      </p:pic>
      <p:pic>
        <p:nvPicPr>
          <p:cNvPr id="3" name="Billede 2"/>
          <p:cNvPicPr>
            <a:picLocks noChangeAspect="1"/>
          </p:cNvPicPr>
          <p:nvPr/>
        </p:nvPicPr>
        <p:blipFill>
          <a:blip r:embed="rId3"/>
          <a:stretch>
            <a:fillRect/>
          </a:stretch>
        </p:blipFill>
        <p:spPr>
          <a:xfrm>
            <a:off x="468630" y="396259"/>
            <a:ext cx="7200000" cy="4050000"/>
          </a:xfrm>
          <a:prstGeom prst="rect">
            <a:avLst/>
          </a:prstGeom>
        </p:spPr>
      </p:pic>
    </p:spTree>
    <p:extLst>
      <p:ext uri="{BB962C8B-B14F-4D97-AF65-F5344CB8AC3E}">
        <p14:creationId xmlns:p14="http://schemas.microsoft.com/office/powerpoint/2010/main" val="1539196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468630" y="5051894"/>
            <a:ext cx="11251556" cy="1569660"/>
          </a:xfrm>
          <a:prstGeom prst="rect">
            <a:avLst/>
          </a:prstGeom>
          <a:noFill/>
        </p:spPr>
        <p:txBody>
          <a:bodyPr wrap="square" rtlCol="0">
            <a:spAutoFit/>
          </a:bodyPr>
          <a:lstStyle/>
          <a:p>
            <a:r>
              <a:rPr lang="da-DK" sz="2400" dirty="0">
                <a:latin typeface="+mj-lt"/>
              </a:rPr>
              <a:t>KLIMAKS: Der er mange til fødselsdag. Alle ser på Theis, da han ankommer. Vigtigst er Nicos forventningsfulde blik. Theis griber </a:t>
            </a:r>
            <a:r>
              <a:rPr lang="da-DK" sz="2400" dirty="0" err="1">
                <a:latin typeface="+mj-lt"/>
              </a:rPr>
              <a:t>Giinjha</a:t>
            </a:r>
            <a:r>
              <a:rPr lang="da-DK" sz="2400" dirty="0">
                <a:latin typeface="+mj-lt"/>
              </a:rPr>
              <a:t>, lægger hende bagover – og kysser. Alle måber. Bliver hun mon sur? Men så begynder Nico at klappe. Han er stolt af sin bror. Alle klapper med. </a:t>
            </a:r>
            <a:r>
              <a:rPr lang="da-DK" sz="2400" dirty="0" err="1">
                <a:latin typeface="+mj-lt"/>
              </a:rPr>
              <a:t>Giinjha</a:t>
            </a:r>
            <a:r>
              <a:rPr lang="da-DK" sz="2400" dirty="0">
                <a:latin typeface="+mj-lt"/>
              </a:rPr>
              <a:t> smiler.</a:t>
            </a:r>
          </a:p>
        </p:txBody>
      </p:sp>
      <p:pic>
        <p:nvPicPr>
          <p:cNvPr id="3" name="Billede 2"/>
          <p:cNvPicPr>
            <a:picLocks noChangeAspect="1"/>
          </p:cNvPicPr>
          <p:nvPr/>
        </p:nvPicPr>
        <p:blipFill>
          <a:blip r:embed="rId2"/>
          <a:stretch>
            <a:fillRect/>
          </a:stretch>
        </p:blipFill>
        <p:spPr>
          <a:xfrm>
            <a:off x="7873277" y="396259"/>
            <a:ext cx="3846909" cy="2200847"/>
          </a:xfrm>
          <a:prstGeom prst="rect">
            <a:avLst/>
          </a:prstGeom>
        </p:spPr>
      </p:pic>
      <p:pic>
        <p:nvPicPr>
          <p:cNvPr id="6" name="Billede 5"/>
          <p:cNvPicPr>
            <a:picLocks noChangeAspect="1"/>
          </p:cNvPicPr>
          <p:nvPr/>
        </p:nvPicPr>
        <p:blipFill>
          <a:blip r:embed="rId3"/>
          <a:stretch>
            <a:fillRect/>
          </a:stretch>
        </p:blipFill>
        <p:spPr>
          <a:xfrm>
            <a:off x="569844" y="396259"/>
            <a:ext cx="7200000" cy="4050000"/>
          </a:xfrm>
          <a:prstGeom prst="rect">
            <a:avLst/>
          </a:prstGeom>
        </p:spPr>
      </p:pic>
    </p:spTree>
    <p:extLst>
      <p:ext uri="{BB962C8B-B14F-4D97-AF65-F5344CB8AC3E}">
        <p14:creationId xmlns:p14="http://schemas.microsoft.com/office/powerpoint/2010/main" val="2641234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468630" y="5051894"/>
            <a:ext cx="11251556" cy="830997"/>
          </a:xfrm>
          <a:prstGeom prst="rect">
            <a:avLst/>
          </a:prstGeom>
          <a:noFill/>
        </p:spPr>
        <p:txBody>
          <a:bodyPr wrap="square" rtlCol="0">
            <a:spAutoFit/>
          </a:bodyPr>
          <a:lstStyle/>
          <a:p>
            <a:r>
              <a:rPr lang="da-DK" sz="2400" dirty="0">
                <a:latin typeface="+mj-lt"/>
              </a:rPr>
              <a:t>UDTONING: </a:t>
            </a:r>
            <a:r>
              <a:rPr lang="da-DK" sz="2400" dirty="0" err="1">
                <a:latin typeface="+mj-lt"/>
              </a:rPr>
              <a:t>Giinjhas</a:t>
            </a:r>
            <a:r>
              <a:rPr lang="da-DK" sz="2400" dirty="0">
                <a:latin typeface="+mj-lt"/>
              </a:rPr>
              <a:t> indiske familie tror vist, at kysset er et specielt ritual, og alle gæsterne gør nu det samme og udvikler en helt ny form for ”kyssedans”</a:t>
            </a:r>
          </a:p>
        </p:txBody>
      </p:sp>
      <p:pic>
        <p:nvPicPr>
          <p:cNvPr id="2" name="Billede 1"/>
          <p:cNvPicPr>
            <a:picLocks noChangeAspect="1"/>
          </p:cNvPicPr>
          <p:nvPr/>
        </p:nvPicPr>
        <p:blipFill>
          <a:blip r:embed="rId2"/>
          <a:stretch>
            <a:fillRect/>
          </a:stretch>
        </p:blipFill>
        <p:spPr>
          <a:xfrm>
            <a:off x="7867180" y="396259"/>
            <a:ext cx="3853006" cy="2200847"/>
          </a:xfrm>
          <a:prstGeom prst="rect">
            <a:avLst/>
          </a:prstGeom>
        </p:spPr>
      </p:pic>
      <p:pic>
        <p:nvPicPr>
          <p:cNvPr id="7" name="Billede 6"/>
          <p:cNvPicPr>
            <a:picLocks noChangeAspect="1"/>
          </p:cNvPicPr>
          <p:nvPr/>
        </p:nvPicPr>
        <p:blipFill>
          <a:blip r:embed="rId3"/>
          <a:stretch>
            <a:fillRect/>
          </a:stretch>
        </p:blipFill>
        <p:spPr>
          <a:xfrm>
            <a:off x="468630" y="396259"/>
            <a:ext cx="7200000" cy="4050000"/>
          </a:xfrm>
          <a:prstGeom prst="rect">
            <a:avLst/>
          </a:prstGeom>
        </p:spPr>
      </p:pic>
    </p:spTree>
    <p:extLst>
      <p:ext uri="{BB962C8B-B14F-4D97-AF65-F5344CB8AC3E}">
        <p14:creationId xmlns:p14="http://schemas.microsoft.com/office/powerpoint/2010/main" val="1062781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frundet rektangel 3"/>
          <p:cNvSpPr/>
          <p:nvPr/>
        </p:nvSpPr>
        <p:spPr>
          <a:xfrm>
            <a:off x="871267" y="572718"/>
            <a:ext cx="10334446" cy="52879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algn="ctr"/>
            <a:endParaRPr lang="da-DK" sz="8000" b="1" dirty="0">
              <a:ln w="22225">
                <a:solidFill>
                  <a:schemeClr val="accent2"/>
                </a:solidFill>
                <a:prstDash val="solid"/>
              </a:ln>
              <a:solidFill>
                <a:srgbClr val="C00000"/>
              </a:solidFill>
              <a:latin typeface="Agent 'C'" panose="02000000000000000000" pitchFamily="2" charset="0"/>
            </a:endParaRPr>
          </a:p>
        </p:txBody>
      </p:sp>
      <p:sp>
        <p:nvSpPr>
          <p:cNvPr id="5" name="Tekstfelt 4"/>
          <p:cNvSpPr txBox="1"/>
          <p:nvPr/>
        </p:nvSpPr>
        <p:spPr>
          <a:xfrm>
            <a:off x="2180983" y="2058068"/>
            <a:ext cx="8593034" cy="3908762"/>
          </a:xfrm>
          <a:prstGeom prst="rect">
            <a:avLst/>
          </a:prstGeom>
          <a:noFill/>
        </p:spPr>
        <p:txBody>
          <a:bodyPr wrap="square" rtlCol="0">
            <a:spAutoFit/>
          </a:bodyPr>
          <a:lstStyle/>
          <a:p>
            <a:r>
              <a:rPr lang="da-DK" sz="4000" dirty="0"/>
              <a:t>Jalousi – hvornår ser vi at Theis er jaloux?</a:t>
            </a:r>
          </a:p>
          <a:p>
            <a:endParaRPr lang="da-DK" sz="4000" dirty="0"/>
          </a:p>
          <a:p>
            <a:r>
              <a:rPr lang="da-DK" sz="4000" dirty="0"/>
              <a:t>Postkortet. Hvornår optræder det? Hold øje!</a:t>
            </a:r>
          </a:p>
          <a:p>
            <a:endParaRPr lang="da-DK" sz="2400" dirty="0"/>
          </a:p>
          <a:p>
            <a:endParaRPr lang="da-DK" sz="2400" dirty="0"/>
          </a:p>
        </p:txBody>
      </p:sp>
    </p:spTree>
    <p:extLst>
      <p:ext uri="{BB962C8B-B14F-4D97-AF65-F5344CB8AC3E}">
        <p14:creationId xmlns:p14="http://schemas.microsoft.com/office/powerpoint/2010/main" val="118036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frundet rektangel 3"/>
          <p:cNvSpPr/>
          <p:nvPr/>
        </p:nvSpPr>
        <p:spPr>
          <a:xfrm>
            <a:off x="871267" y="612475"/>
            <a:ext cx="10334446" cy="52879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algn="ctr"/>
            <a:endParaRPr lang="da-DK" sz="8000" b="1" dirty="0">
              <a:ln w="22225">
                <a:solidFill>
                  <a:schemeClr val="accent2"/>
                </a:solidFill>
                <a:prstDash val="solid"/>
              </a:ln>
              <a:solidFill>
                <a:srgbClr val="C00000"/>
              </a:solidFill>
              <a:latin typeface="Agent 'C'" panose="02000000000000000000" pitchFamily="2" charset="0"/>
            </a:endParaRPr>
          </a:p>
        </p:txBody>
      </p:sp>
      <p:pic>
        <p:nvPicPr>
          <p:cNvPr id="3" name="Billede 2"/>
          <p:cNvPicPr>
            <a:picLocks noChangeAspect="1"/>
          </p:cNvPicPr>
          <p:nvPr/>
        </p:nvPicPr>
        <p:blipFill>
          <a:blip r:embed="rId2"/>
          <a:stretch>
            <a:fillRect/>
          </a:stretch>
        </p:blipFill>
        <p:spPr>
          <a:xfrm>
            <a:off x="2544417" y="1231471"/>
            <a:ext cx="7200000" cy="4050000"/>
          </a:xfrm>
          <a:prstGeom prst="rect">
            <a:avLst/>
          </a:prstGeom>
        </p:spPr>
      </p:pic>
      <p:sp>
        <p:nvSpPr>
          <p:cNvPr id="5" name="Tekstfelt 4"/>
          <p:cNvSpPr txBox="1"/>
          <p:nvPr/>
        </p:nvSpPr>
        <p:spPr>
          <a:xfrm>
            <a:off x="5035827" y="5360137"/>
            <a:ext cx="5751443" cy="461665"/>
          </a:xfrm>
          <a:prstGeom prst="rect">
            <a:avLst/>
          </a:prstGeom>
          <a:noFill/>
        </p:spPr>
        <p:txBody>
          <a:bodyPr wrap="square" rtlCol="0">
            <a:spAutoFit/>
          </a:bodyPr>
          <a:lstStyle/>
          <a:p>
            <a:r>
              <a:rPr lang="da-DK" sz="2400" dirty="0"/>
              <a:t>Theis og Nico</a:t>
            </a:r>
          </a:p>
        </p:txBody>
      </p:sp>
    </p:spTree>
    <p:extLst>
      <p:ext uri="{BB962C8B-B14F-4D97-AF65-F5344CB8AC3E}">
        <p14:creationId xmlns:p14="http://schemas.microsoft.com/office/powerpoint/2010/main" val="2159674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frundet rektangel 3"/>
          <p:cNvSpPr/>
          <p:nvPr/>
        </p:nvSpPr>
        <p:spPr>
          <a:xfrm>
            <a:off x="871267" y="612475"/>
            <a:ext cx="10334446" cy="52879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algn="ctr"/>
            <a:endParaRPr lang="da-DK" sz="8000" b="1" dirty="0">
              <a:ln w="22225">
                <a:solidFill>
                  <a:schemeClr val="accent2"/>
                </a:solidFill>
                <a:prstDash val="solid"/>
              </a:ln>
              <a:solidFill>
                <a:srgbClr val="C00000"/>
              </a:solidFill>
              <a:latin typeface="Agent 'C'" panose="02000000000000000000" pitchFamily="2" charset="0"/>
            </a:endParaRPr>
          </a:p>
        </p:txBody>
      </p:sp>
      <p:sp>
        <p:nvSpPr>
          <p:cNvPr id="5" name="Tekstfelt 4"/>
          <p:cNvSpPr txBox="1"/>
          <p:nvPr/>
        </p:nvSpPr>
        <p:spPr>
          <a:xfrm>
            <a:off x="5777949" y="5228752"/>
            <a:ext cx="5751443" cy="461665"/>
          </a:xfrm>
          <a:prstGeom prst="rect">
            <a:avLst/>
          </a:prstGeom>
          <a:noFill/>
        </p:spPr>
        <p:txBody>
          <a:bodyPr wrap="square" rtlCol="0">
            <a:spAutoFit/>
          </a:bodyPr>
          <a:lstStyle/>
          <a:p>
            <a:r>
              <a:rPr lang="da-DK" sz="2400" dirty="0">
                <a:latin typeface="+mj-lt"/>
              </a:rPr>
              <a:t>Miljø</a:t>
            </a:r>
          </a:p>
        </p:txBody>
      </p:sp>
      <p:pic>
        <p:nvPicPr>
          <p:cNvPr id="2" name="Billede 1"/>
          <p:cNvPicPr>
            <a:picLocks noChangeAspect="1"/>
          </p:cNvPicPr>
          <p:nvPr/>
        </p:nvPicPr>
        <p:blipFill>
          <a:blip r:embed="rId2"/>
          <a:stretch>
            <a:fillRect/>
          </a:stretch>
        </p:blipFill>
        <p:spPr>
          <a:xfrm>
            <a:off x="2438490" y="948054"/>
            <a:ext cx="7200000" cy="4050000"/>
          </a:xfrm>
          <a:prstGeom prst="rect">
            <a:avLst/>
          </a:prstGeom>
        </p:spPr>
      </p:pic>
    </p:spTree>
    <p:extLst>
      <p:ext uri="{BB962C8B-B14F-4D97-AF65-F5344CB8AC3E}">
        <p14:creationId xmlns:p14="http://schemas.microsoft.com/office/powerpoint/2010/main" val="739757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7873277" y="396259"/>
            <a:ext cx="3846909" cy="2200847"/>
          </a:xfrm>
          <a:prstGeom prst="rect">
            <a:avLst/>
          </a:prstGeom>
        </p:spPr>
      </p:pic>
      <p:sp>
        <p:nvSpPr>
          <p:cNvPr id="4" name="Tekstfelt 3"/>
          <p:cNvSpPr txBox="1"/>
          <p:nvPr/>
        </p:nvSpPr>
        <p:spPr>
          <a:xfrm>
            <a:off x="468630" y="5231229"/>
            <a:ext cx="11251556" cy="1200329"/>
          </a:xfrm>
          <a:prstGeom prst="rect">
            <a:avLst/>
          </a:prstGeom>
          <a:noFill/>
        </p:spPr>
        <p:txBody>
          <a:bodyPr wrap="square" rtlCol="0">
            <a:spAutoFit/>
          </a:bodyPr>
          <a:lstStyle/>
          <a:p>
            <a:r>
              <a:rPr lang="da-DK" sz="2400" dirty="0">
                <a:latin typeface="+mj-lt"/>
              </a:rPr>
              <a:t>ANSLAG: Postkortet ligger på asfalten. Brødrene spiller basket. Storebror driller lillebror. Filmplakaten Borte med blæsten med kyssescenen. Temaet er slået an: Det her handler om at kysse og om to brødres ”kamp”.</a:t>
            </a:r>
          </a:p>
        </p:txBody>
      </p:sp>
      <p:pic>
        <p:nvPicPr>
          <p:cNvPr id="5" name="Billede 4"/>
          <p:cNvPicPr>
            <a:picLocks noChangeAspect="1"/>
          </p:cNvPicPr>
          <p:nvPr/>
        </p:nvPicPr>
        <p:blipFill>
          <a:blip r:embed="rId3"/>
          <a:stretch>
            <a:fillRect/>
          </a:stretch>
        </p:blipFill>
        <p:spPr>
          <a:xfrm>
            <a:off x="468630" y="396259"/>
            <a:ext cx="7200000" cy="4050000"/>
          </a:xfrm>
          <a:prstGeom prst="rect">
            <a:avLst/>
          </a:prstGeom>
        </p:spPr>
      </p:pic>
    </p:spTree>
    <p:extLst>
      <p:ext uri="{BB962C8B-B14F-4D97-AF65-F5344CB8AC3E}">
        <p14:creationId xmlns:p14="http://schemas.microsoft.com/office/powerpoint/2010/main" val="3387603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480505" y="4838138"/>
            <a:ext cx="11251556" cy="1569660"/>
          </a:xfrm>
          <a:prstGeom prst="rect">
            <a:avLst/>
          </a:prstGeom>
          <a:noFill/>
        </p:spPr>
        <p:txBody>
          <a:bodyPr wrap="square" rtlCol="0">
            <a:spAutoFit/>
          </a:bodyPr>
          <a:lstStyle/>
          <a:p>
            <a:r>
              <a:rPr lang="da-DK" sz="2400" dirty="0">
                <a:latin typeface="+mj-lt"/>
              </a:rPr>
              <a:t>PRÆSENTATION: De spiller basket på en bane, der hører til de højhuse, hvor drengene bor. Nico finder et postkort. Theis fortæller ham, hvordan han skal kysse piger. Pludselig ser de </a:t>
            </a:r>
            <a:r>
              <a:rPr lang="da-DK" sz="2400" dirty="0" err="1">
                <a:latin typeface="+mj-lt"/>
              </a:rPr>
              <a:t>Giinhja</a:t>
            </a:r>
            <a:r>
              <a:rPr lang="da-DK" sz="2400" dirty="0">
                <a:latin typeface="+mj-lt"/>
              </a:rPr>
              <a:t>, som har fødselsdag. 9 år ligesom Theis. Nico er kun 6. </a:t>
            </a:r>
            <a:r>
              <a:rPr lang="da-DK" sz="2400" dirty="0" err="1">
                <a:latin typeface="+mj-lt"/>
              </a:rPr>
              <a:t>Giinhja</a:t>
            </a:r>
            <a:r>
              <a:rPr lang="da-DK" sz="2400" dirty="0">
                <a:latin typeface="+mj-lt"/>
              </a:rPr>
              <a:t> bor i en lejlighed i et højhus, der ligger lige overfor drengene.</a:t>
            </a:r>
          </a:p>
        </p:txBody>
      </p:sp>
      <p:pic>
        <p:nvPicPr>
          <p:cNvPr id="3" name="Billede 2"/>
          <p:cNvPicPr>
            <a:picLocks noChangeAspect="1"/>
          </p:cNvPicPr>
          <p:nvPr/>
        </p:nvPicPr>
        <p:blipFill>
          <a:blip r:embed="rId2"/>
          <a:stretch>
            <a:fillRect/>
          </a:stretch>
        </p:blipFill>
        <p:spPr>
          <a:xfrm>
            <a:off x="8127325" y="396259"/>
            <a:ext cx="3846909" cy="2200847"/>
          </a:xfrm>
          <a:prstGeom prst="rect">
            <a:avLst/>
          </a:prstGeom>
        </p:spPr>
      </p:pic>
      <p:pic>
        <p:nvPicPr>
          <p:cNvPr id="6" name="Billede 5"/>
          <p:cNvPicPr>
            <a:picLocks noChangeAspect="1"/>
          </p:cNvPicPr>
          <p:nvPr/>
        </p:nvPicPr>
        <p:blipFill>
          <a:blip r:embed="rId3"/>
          <a:stretch>
            <a:fillRect/>
          </a:stretch>
        </p:blipFill>
        <p:spPr>
          <a:xfrm>
            <a:off x="610122" y="396259"/>
            <a:ext cx="7200000" cy="4050000"/>
          </a:xfrm>
          <a:prstGeom prst="rect">
            <a:avLst/>
          </a:prstGeom>
        </p:spPr>
      </p:pic>
    </p:spTree>
    <p:extLst>
      <p:ext uri="{BB962C8B-B14F-4D97-AF65-F5344CB8AC3E}">
        <p14:creationId xmlns:p14="http://schemas.microsoft.com/office/powerpoint/2010/main" val="902533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468630" y="5051894"/>
            <a:ext cx="11251556" cy="1200329"/>
          </a:xfrm>
          <a:prstGeom prst="rect">
            <a:avLst/>
          </a:prstGeom>
          <a:noFill/>
        </p:spPr>
        <p:txBody>
          <a:bodyPr wrap="square" rtlCol="0">
            <a:spAutoFit/>
          </a:bodyPr>
          <a:lstStyle/>
          <a:p>
            <a:r>
              <a:rPr lang="da-DK" sz="2400" dirty="0">
                <a:latin typeface="+mj-lt"/>
              </a:rPr>
              <a:t>UDDYBNING: ”Hvorfor kyssede du hende ikke?” spørger Nico. ”Du er alt for lille og du ved ikke en skid om at kysse”, svarer Theis. Han er svimmel, tør i munden og forelsket i den smukke pige. </a:t>
            </a:r>
            <a:r>
              <a:rPr lang="da-DK" sz="2400" dirty="0" err="1">
                <a:latin typeface="+mj-lt"/>
              </a:rPr>
              <a:t>Giinjha</a:t>
            </a:r>
            <a:r>
              <a:rPr lang="da-DK" sz="2400" dirty="0">
                <a:latin typeface="+mj-lt"/>
              </a:rPr>
              <a:t> kommer med en fødselsdagsinvitation.</a:t>
            </a:r>
          </a:p>
        </p:txBody>
      </p:sp>
      <p:pic>
        <p:nvPicPr>
          <p:cNvPr id="2" name="Billede 1"/>
          <p:cNvPicPr>
            <a:picLocks noChangeAspect="1"/>
          </p:cNvPicPr>
          <p:nvPr/>
        </p:nvPicPr>
        <p:blipFill>
          <a:blip r:embed="rId2"/>
          <a:stretch>
            <a:fillRect/>
          </a:stretch>
        </p:blipFill>
        <p:spPr>
          <a:xfrm>
            <a:off x="7873277" y="396259"/>
            <a:ext cx="3846909" cy="2200847"/>
          </a:xfrm>
          <a:prstGeom prst="rect">
            <a:avLst/>
          </a:prstGeom>
        </p:spPr>
      </p:pic>
      <p:pic>
        <p:nvPicPr>
          <p:cNvPr id="5" name="Billede 4"/>
          <p:cNvPicPr>
            <a:picLocks noChangeAspect="1"/>
          </p:cNvPicPr>
          <p:nvPr/>
        </p:nvPicPr>
        <p:blipFill>
          <a:blip r:embed="rId3"/>
          <a:stretch>
            <a:fillRect/>
          </a:stretch>
        </p:blipFill>
        <p:spPr>
          <a:xfrm>
            <a:off x="468630" y="396259"/>
            <a:ext cx="7200000" cy="4050000"/>
          </a:xfrm>
          <a:prstGeom prst="rect">
            <a:avLst/>
          </a:prstGeom>
        </p:spPr>
      </p:pic>
    </p:spTree>
    <p:extLst>
      <p:ext uri="{BB962C8B-B14F-4D97-AF65-F5344CB8AC3E}">
        <p14:creationId xmlns:p14="http://schemas.microsoft.com/office/powerpoint/2010/main" val="32253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468630" y="5051894"/>
            <a:ext cx="11251556" cy="1200329"/>
          </a:xfrm>
          <a:prstGeom prst="rect">
            <a:avLst/>
          </a:prstGeom>
          <a:noFill/>
        </p:spPr>
        <p:txBody>
          <a:bodyPr wrap="square" rtlCol="0">
            <a:spAutoFit/>
          </a:bodyPr>
          <a:lstStyle/>
          <a:p>
            <a:r>
              <a:rPr lang="da-DK" sz="2400" dirty="0">
                <a:latin typeface="+mj-lt"/>
              </a:rPr>
              <a:t>OPBYGNING AF 1. KONFLIKT: Theis åbner invitationen, men det er Nico, der er blevet inviteret. Han forhindrer sin bror i at komme afsted. Men til sidst må han indse, at Nico VIL afsted.</a:t>
            </a:r>
          </a:p>
        </p:txBody>
      </p:sp>
      <p:pic>
        <p:nvPicPr>
          <p:cNvPr id="2" name="Billede 1"/>
          <p:cNvPicPr>
            <a:picLocks noChangeAspect="1"/>
          </p:cNvPicPr>
          <p:nvPr/>
        </p:nvPicPr>
        <p:blipFill>
          <a:blip r:embed="rId2"/>
          <a:stretch>
            <a:fillRect/>
          </a:stretch>
        </p:blipFill>
        <p:spPr>
          <a:xfrm>
            <a:off x="7873277" y="396259"/>
            <a:ext cx="3846909" cy="2200847"/>
          </a:xfrm>
          <a:prstGeom prst="rect">
            <a:avLst/>
          </a:prstGeom>
        </p:spPr>
      </p:pic>
      <p:pic>
        <p:nvPicPr>
          <p:cNvPr id="5" name="Billede 4"/>
          <p:cNvPicPr>
            <a:picLocks noChangeAspect="1"/>
          </p:cNvPicPr>
          <p:nvPr/>
        </p:nvPicPr>
        <p:blipFill>
          <a:blip r:embed="rId3"/>
          <a:stretch>
            <a:fillRect/>
          </a:stretch>
        </p:blipFill>
        <p:spPr>
          <a:xfrm>
            <a:off x="468630" y="396259"/>
            <a:ext cx="7200000" cy="4050000"/>
          </a:xfrm>
          <a:prstGeom prst="rect">
            <a:avLst/>
          </a:prstGeom>
        </p:spPr>
      </p:pic>
    </p:spTree>
    <p:extLst>
      <p:ext uri="{BB962C8B-B14F-4D97-AF65-F5344CB8AC3E}">
        <p14:creationId xmlns:p14="http://schemas.microsoft.com/office/powerpoint/2010/main" val="267498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468630" y="5051894"/>
            <a:ext cx="11251556" cy="1200329"/>
          </a:xfrm>
          <a:prstGeom prst="rect">
            <a:avLst/>
          </a:prstGeom>
          <a:noFill/>
        </p:spPr>
        <p:txBody>
          <a:bodyPr wrap="square" rtlCol="0">
            <a:spAutoFit/>
          </a:bodyPr>
          <a:lstStyle/>
          <a:p>
            <a:r>
              <a:rPr lang="da-DK" sz="2400" dirty="0">
                <a:latin typeface="+mj-lt"/>
              </a:rPr>
              <a:t>OPBYGNING AF 1. KONFLIKT: Theis åbner invitationen, men det er Nico, der er blevet inviteret. Han forhindrer sin bror i at komme afsted. Men til sidst må han indse, at Nico VIL afsted.</a:t>
            </a:r>
          </a:p>
        </p:txBody>
      </p:sp>
      <p:pic>
        <p:nvPicPr>
          <p:cNvPr id="3" name="Billede 2"/>
          <p:cNvPicPr>
            <a:picLocks noChangeAspect="1"/>
          </p:cNvPicPr>
          <p:nvPr/>
        </p:nvPicPr>
        <p:blipFill>
          <a:blip r:embed="rId2"/>
          <a:stretch>
            <a:fillRect/>
          </a:stretch>
        </p:blipFill>
        <p:spPr>
          <a:xfrm>
            <a:off x="468630" y="396259"/>
            <a:ext cx="7200000" cy="4050000"/>
          </a:xfrm>
          <a:prstGeom prst="rect">
            <a:avLst/>
          </a:prstGeom>
        </p:spPr>
      </p:pic>
      <p:pic>
        <p:nvPicPr>
          <p:cNvPr id="8" name="Billede 7"/>
          <p:cNvPicPr>
            <a:picLocks noChangeAspect="1"/>
          </p:cNvPicPr>
          <p:nvPr/>
        </p:nvPicPr>
        <p:blipFill>
          <a:blip r:embed="rId3"/>
          <a:stretch>
            <a:fillRect/>
          </a:stretch>
        </p:blipFill>
        <p:spPr>
          <a:xfrm>
            <a:off x="7873277" y="396259"/>
            <a:ext cx="3846909" cy="2200847"/>
          </a:xfrm>
          <a:prstGeom prst="rect">
            <a:avLst/>
          </a:prstGeom>
        </p:spPr>
      </p:pic>
    </p:spTree>
    <p:extLst>
      <p:ext uri="{BB962C8B-B14F-4D97-AF65-F5344CB8AC3E}">
        <p14:creationId xmlns:p14="http://schemas.microsoft.com/office/powerpoint/2010/main" val="3399353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468630" y="5051894"/>
            <a:ext cx="11251556" cy="1200329"/>
          </a:xfrm>
          <a:prstGeom prst="rect">
            <a:avLst/>
          </a:prstGeom>
          <a:noFill/>
        </p:spPr>
        <p:txBody>
          <a:bodyPr wrap="square" rtlCol="0">
            <a:spAutoFit/>
          </a:bodyPr>
          <a:lstStyle/>
          <a:p>
            <a:r>
              <a:rPr lang="da-DK" sz="2400" dirty="0">
                <a:latin typeface="+mj-lt"/>
              </a:rPr>
              <a:t>OPBYGNING AF 2. KONFLIKT: Theis vil lokke Nico til at give </a:t>
            </a:r>
            <a:r>
              <a:rPr lang="da-DK" sz="2400" dirty="0" err="1">
                <a:latin typeface="+mj-lt"/>
              </a:rPr>
              <a:t>Giinjha</a:t>
            </a:r>
            <a:r>
              <a:rPr lang="da-DK" sz="2400" dirty="0">
                <a:latin typeface="+mj-lt"/>
              </a:rPr>
              <a:t> et rigtigt kys. Måske for at få Nico til at dumme sig. Nico spørger, om han ikke skal have en gave med, men NEJ, han skal bare kysse hende, siger Theis. Lillebror går til fødselsdagen.. Hvordan skal det mon gå?</a:t>
            </a:r>
          </a:p>
        </p:txBody>
      </p:sp>
      <p:pic>
        <p:nvPicPr>
          <p:cNvPr id="2" name="Billede 1"/>
          <p:cNvPicPr>
            <a:picLocks noChangeAspect="1"/>
          </p:cNvPicPr>
          <p:nvPr/>
        </p:nvPicPr>
        <p:blipFill>
          <a:blip r:embed="rId2"/>
          <a:stretch>
            <a:fillRect/>
          </a:stretch>
        </p:blipFill>
        <p:spPr>
          <a:xfrm>
            <a:off x="7873277" y="396259"/>
            <a:ext cx="3846909" cy="2200847"/>
          </a:xfrm>
          <a:prstGeom prst="rect">
            <a:avLst/>
          </a:prstGeom>
        </p:spPr>
      </p:pic>
      <p:pic>
        <p:nvPicPr>
          <p:cNvPr id="5" name="Billede 4"/>
          <p:cNvPicPr>
            <a:picLocks noChangeAspect="1"/>
          </p:cNvPicPr>
          <p:nvPr/>
        </p:nvPicPr>
        <p:blipFill>
          <a:blip r:embed="rId3"/>
          <a:stretch>
            <a:fillRect/>
          </a:stretch>
        </p:blipFill>
        <p:spPr>
          <a:xfrm>
            <a:off x="468629" y="396259"/>
            <a:ext cx="7200000" cy="3701493"/>
          </a:xfrm>
          <a:prstGeom prst="rect">
            <a:avLst/>
          </a:prstGeom>
        </p:spPr>
      </p:pic>
    </p:spTree>
    <p:extLst>
      <p:ext uri="{BB962C8B-B14F-4D97-AF65-F5344CB8AC3E}">
        <p14:creationId xmlns:p14="http://schemas.microsoft.com/office/powerpoint/2010/main" val="3050100187"/>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490</Words>
  <Application>Microsoft Office PowerPoint</Application>
  <PresentationFormat>Widescreen</PresentationFormat>
  <Paragraphs>17</Paragraphs>
  <Slides>13</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13</vt:i4>
      </vt:variant>
    </vt:vector>
  </HeadingPairs>
  <TitlesOfParts>
    <vt:vector size="18" baseType="lpstr">
      <vt:lpstr>Agent 'C'</vt:lpstr>
      <vt:lpstr>Arial</vt:lpstr>
      <vt:lpstr>Calibri</vt:lpstr>
      <vt:lpstr>Calibri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Skanderborg Kommune UNV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 Berit Lauritsen</dc:creator>
  <cp:lastModifiedBy>Ann Berit Lauritsen</cp:lastModifiedBy>
  <cp:revision>6</cp:revision>
  <dcterms:created xsi:type="dcterms:W3CDTF">2017-03-12T12:27:14Z</dcterms:created>
  <dcterms:modified xsi:type="dcterms:W3CDTF">2017-03-16T11:38:36Z</dcterms:modified>
</cp:coreProperties>
</file>