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2" r:id="rId6"/>
    <p:sldId id="27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15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081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74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02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219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00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73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6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976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76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3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253B5-9A1E-43DD-A1C9-E467EEC05494}" type="datetimeFigureOut">
              <a:rPr lang="da-DK" smtClean="0"/>
              <a:t>06-03-2017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7FF5-5213-4CDD-A3FC-D4C74A79DC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918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59722" y="469669"/>
            <a:ext cx="7754733" cy="5216235"/>
          </a:xfrm>
        </p:spPr>
        <p:txBody>
          <a:bodyPr>
            <a:normAutofit/>
          </a:bodyPr>
          <a:lstStyle/>
          <a:p>
            <a:r>
              <a:rPr lang="da-DK" sz="3600" dirty="0" smtClean="0"/>
              <a:t>KORTFILM: De fantastiske 3</a:t>
            </a:r>
          </a:p>
          <a:p>
            <a:endParaRPr lang="da-DK" sz="2800" dirty="0"/>
          </a:p>
          <a:p>
            <a:pPr algn="l"/>
            <a:endParaRPr lang="da-DK" sz="2800" dirty="0" smtClean="0"/>
          </a:p>
          <a:p>
            <a:pPr algn="l"/>
            <a:endParaRPr lang="da-DK" sz="2800" dirty="0"/>
          </a:p>
          <a:p>
            <a:pPr algn="l"/>
            <a:endParaRPr lang="da-DK" sz="2800" dirty="0" smtClean="0"/>
          </a:p>
          <a:p>
            <a:pPr algn="l"/>
            <a:endParaRPr lang="da-DK" sz="2800" dirty="0"/>
          </a:p>
          <a:p>
            <a:pPr algn="l"/>
            <a:r>
              <a:rPr lang="da-DK" sz="2800" dirty="0" smtClean="0"/>
              <a:t>De fantastiske 3 handler om drengen Casper, der </a:t>
            </a:r>
            <a:r>
              <a:rPr lang="da-DK" sz="2800" dirty="0" smtClean="0"/>
              <a:t>i sin klasse </a:t>
            </a:r>
            <a:r>
              <a:rPr lang="da-DK" sz="2800" dirty="0" smtClean="0"/>
              <a:t>skal fortælle om sin fars arbejde på kommunens borgerservice. Da klassen ikke synes, det er spændende, kaster han sig ud i en fortælling om farens bedrifter som superhelt.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56" y="3192086"/>
            <a:ext cx="3454979" cy="27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3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61668" y="5077773"/>
            <a:ext cx="9624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b="1" i="0" dirty="0" smtClean="0">
                <a:effectLst/>
                <a:latin typeface="Georgia" panose="02040502050405020303" pitchFamily="18" charset="0"/>
              </a:rPr>
              <a:t>Point of no return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Casper træffer en afgørende beslutning. Han fortæller om farens natlige arbejde som superhelten ”Spejderman”. Nu er der ingen vej tilbage.</a:t>
            </a:r>
            <a:endParaRPr lang="da-DK" b="0" i="0" dirty="0" smtClean="0">
              <a:effectLst/>
              <a:latin typeface="Georgia" panose="02040502050405020303" pitchFamily="18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11" y="284402"/>
            <a:ext cx="7407215" cy="419230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33" y="603579"/>
            <a:ext cx="3848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3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61668" y="5077773"/>
            <a:ext cx="9624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b="1" i="0" dirty="0" smtClean="0">
                <a:effectLst/>
                <a:latin typeface="Georgia" panose="02040502050405020303" pitchFamily="18" charset="0"/>
              </a:rPr>
              <a:t>Konfliktoptrapning: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Hovedpersonen fortæller alt om ”De fantastiske 3”; Spejderman, Handy-man og Score-man, der bekæmper skurke som Rodehovedet, </a:t>
            </a:r>
            <a:r>
              <a:rPr lang="da-DK" b="0" i="0" dirty="0" err="1" smtClean="0">
                <a:effectLst/>
                <a:latin typeface="Georgia" panose="02040502050405020303" pitchFamily="18" charset="0"/>
              </a:rPr>
              <a:t>Sokkeren</a:t>
            </a:r>
            <a:r>
              <a:rPr lang="da-DK" b="0" i="0" dirty="0" smtClean="0">
                <a:effectLst/>
                <a:latin typeface="Georgia" panose="02040502050405020303" pitchFamily="18" charset="0"/>
              </a:rPr>
              <a:t> og Pølleman. </a:t>
            </a:r>
          </a:p>
          <a:p>
            <a:pPr fontAlgn="base"/>
            <a:r>
              <a:rPr lang="da-DK" dirty="0" smtClean="0">
                <a:latin typeface="Georgia" panose="02040502050405020303" pitchFamily="18" charset="0"/>
              </a:rPr>
              <a:t>Hvordan reagerer Gavin?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Hvordan reagerer klassen</a:t>
            </a:r>
            <a:endParaRPr lang="da-DK" b="0" i="0" dirty="0" smtClean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595" y="370665"/>
            <a:ext cx="3848100" cy="220027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8" y="370665"/>
            <a:ext cx="4467052" cy="252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210" y="2404494"/>
            <a:ext cx="436638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4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61668" y="5077773"/>
            <a:ext cx="9624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b="1" i="0" dirty="0" smtClean="0">
                <a:effectLst/>
                <a:latin typeface="Georgia" panose="02040502050405020303" pitchFamily="18" charset="0"/>
              </a:rPr>
              <a:t>Klimaks: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Det afgørende øjeblik. Gavin er blevet smidt ud. Casper er midt i det allermest spændende i sin fortælling om farens superhelte-arbejde. Hvad gør resten af klassen? Hvordan betragter de Casper?</a:t>
            </a:r>
            <a:endParaRPr lang="da-DK" b="0" i="0" dirty="0" smtClean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22" y="525941"/>
            <a:ext cx="3848100" cy="220027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77" y="413798"/>
            <a:ext cx="652455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0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61668" y="5077773"/>
            <a:ext cx="9624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b="1" i="0" dirty="0" smtClean="0">
                <a:effectLst/>
                <a:latin typeface="Georgia" panose="02040502050405020303" pitchFamily="18" charset="0"/>
              </a:rPr>
              <a:t>Udtoning: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Fortællingen lander. Casper sidder med sin far i bilen.</a:t>
            </a:r>
          </a:p>
          <a:p>
            <a:pPr fontAlgn="base"/>
            <a:r>
              <a:rPr lang="da-DK" dirty="0" smtClean="0">
                <a:latin typeface="Georgia" panose="02040502050405020303" pitchFamily="18" charset="0"/>
              </a:rPr>
              <a:t>Hvad sker der?</a:t>
            </a:r>
            <a:endParaRPr lang="da-DK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99" y="525941"/>
            <a:ext cx="6432094" cy="3600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525941"/>
            <a:ext cx="3848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4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228" y="262476"/>
            <a:ext cx="4418767" cy="1928633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336430" y="155275"/>
            <a:ext cx="11533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Hovedpersonens udvikling</a:t>
            </a:r>
          </a:p>
          <a:p>
            <a:endParaRPr lang="da-DK" sz="2000" dirty="0" smtClean="0"/>
          </a:p>
          <a:p>
            <a:r>
              <a:rPr lang="da-DK" sz="2000" dirty="0" smtClean="0"/>
              <a:t>Hvad tror vi?</a:t>
            </a:r>
          </a:p>
          <a:p>
            <a:r>
              <a:rPr lang="da-DK" sz="2000" dirty="0" smtClean="0"/>
              <a:t>Hvad tror klassen?</a:t>
            </a:r>
          </a:p>
          <a:p>
            <a:r>
              <a:rPr lang="da-DK" sz="2000" dirty="0" smtClean="0"/>
              <a:t>Hvad ved vi?</a:t>
            </a:r>
            <a:endParaRPr lang="da-DK" sz="2000" dirty="0"/>
          </a:p>
        </p:txBody>
      </p:sp>
      <p:sp>
        <p:nvSpPr>
          <p:cNvPr id="4" name="Afrundet rektangel 3"/>
          <p:cNvSpPr/>
          <p:nvPr/>
        </p:nvSpPr>
        <p:spPr>
          <a:xfrm>
            <a:off x="595223" y="2401134"/>
            <a:ext cx="10964172" cy="4206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6" name="Lige forbindelse 5"/>
          <p:cNvCxnSpPr/>
          <p:nvPr/>
        </p:nvCxnSpPr>
        <p:spPr>
          <a:xfrm flipH="1">
            <a:off x="2337758" y="888520"/>
            <a:ext cx="172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/>
          <p:cNvCxnSpPr/>
          <p:nvPr/>
        </p:nvCxnSpPr>
        <p:spPr>
          <a:xfrm>
            <a:off x="4063042" y="2401134"/>
            <a:ext cx="8626" cy="4399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/>
          <p:cNvCxnSpPr/>
          <p:nvPr/>
        </p:nvCxnSpPr>
        <p:spPr>
          <a:xfrm>
            <a:off x="7700514" y="2401134"/>
            <a:ext cx="8626" cy="4399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øjrepil 10"/>
          <p:cNvSpPr/>
          <p:nvPr/>
        </p:nvSpPr>
        <p:spPr>
          <a:xfrm>
            <a:off x="3510951" y="2674189"/>
            <a:ext cx="1026543" cy="336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Højrepil 11"/>
          <p:cNvSpPr/>
          <p:nvPr/>
        </p:nvSpPr>
        <p:spPr>
          <a:xfrm>
            <a:off x="7220309" y="2674190"/>
            <a:ext cx="1121433" cy="336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085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60784" y="515429"/>
            <a:ext cx="7754733" cy="5513376"/>
          </a:xfrm>
        </p:spPr>
        <p:txBody>
          <a:bodyPr>
            <a:normAutofit/>
          </a:bodyPr>
          <a:lstStyle/>
          <a:p>
            <a:pPr algn="l"/>
            <a:r>
              <a:rPr lang="da-DK" sz="3600" dirty="0" smtClean="0"/>
              <a:t>Før filmen: Hvad tror du?</a:t>
            </a:r>
          </a:p>
          <a:p>
            <a:endParaRPr lang="da-DK" sz="2800" dirty="0"/>
          </a:p>
          <a:p>
            <a:pPr algn="l"/>
            <a:endParaRPr lang="da-DK" sz="2800" dirty="0" smtClean="0"/>
          </a:p>
          <a:p>
            <a:pPr algn="l"/>
            <a:endParaRPr lang="da-DK" sz="2800" dirty="0"/>
          </a:p>
          <a:p>
            <a:pPr algn="l"/>
            <a:endParaRPr lang="da-DK" sz="2800" dirty="0" smtClean="0"/>
          </a:p>
          <a:p>
            <a:pPr algn="l"/>
            <a:endParaRPr lang="da-DK" sz="28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48" y="3728417"/>
            <a:ext cx="3454979" cy="276398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7825"/>
            <a:ext cx="7667625" cy="521017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4"/>
          <a:srcRect l="7120" t="36684" r="40744" b="23007"/>
          <a:stretch/>
        </p:blipFill>
        <p:spPr>
          <a:xfrm>
            <a:off x="5442438" y="172529"/>
            <a:ext cx="6673363" cy="29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7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1266092"/>
            <a:ext cx="9600000" cy="54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336430" y="189781"/>
            <a:ext cx="1164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Stop filmen ved 06.43 – Hvad tror I, der sker nu?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79028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92" y="1336430"/>
            <a:ext cx="9600000" cy="5400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336430" y="189781"/>
            <a:ext cx="1164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Stop filmen ved 09.22 – Hvad tror I, der sker nu?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39996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08" y="1195754"/>
            <a:ext cx="9600000" cy="5400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336430" y="189781"/>
            <a:ext cx="11645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Stop filmen ved 10.43 – Hvad tror I, der sker nu?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3357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577970" y="560717"/>
            <a:ext cx="1047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/>
              <a:t>Berettermodellen – det er ikke så svært!!!</a:t>
            </a:r>
            <a:endParaRPr lang="da-DK" sz="4400" dirty="0"/>
          </a:p>
        </p:txBody>
      </p:sp>
      <p:sp>
        <p:nvSpPr>
          <p:cNvPr id="3" name="Rektangel 2"/>
          <p:cNvSpPr/>
          <p:nvPr/>
        </p:nvSpPr>
        <p:spPr>
          <a:xfrm>
            <a:off x="6996022" y="1647017"/>
            <a:ext cx="48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Berettermodellen viser, hvordan en fortælling bliver fortalt og stiger i spænding. Den lodrette linje er spændingen, og den vandrette er tiden.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70" y="1647017"/>
            <a:ext cx="5905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1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13493" t="17820" r="38522" b="34495"/>
          <a:stretch/>
        </p:blipFill>
        <p:spPr>
          <a:xfrm>
            <a:off x="309545" y="401217"/>
            <a:ext cx="7559992" cy="422594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5" y="5230122"/>
            <a:ext cx="10477682" cy="72210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958" y="401217"/>
            <a:ext cx="3848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/>
          <a:srcRect l="13748" t="17421" r="38393" b="34017"/>
          <a:stretch/>
        </p:blipFill>
        <p:spPr>
          <a:xfrm>
            <a:off x="336431" y="310551"/>
            <a:ext cx="7511662" cy="428732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04" y="310551"/>
            <a:ext cx="3848100" cy="2200275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61668" y="4827607"/>
            <a:ext cx="9624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da-DK" b="1" dirty="0">
                <a:solidFill>
                  <a:prstClr val="black"/>
                </a:solidFill>
                <a:latin typeface="Georgia" panose="02040502050405020303" pitchFamily="18" charset="0"/>
              </a:rPr>
              <a:t>Præsentation</a:t>
            </a:r>
          </a:p>
          <a:p>
            <a:pPr lvl="0" fontAlgn="base"/>
            <a:r>
              <a:rPr lang="da-DK" dirty="0">
                <a:solidFill>
                  <a:prstClr val="black"/>
                </a:solidFill>
                <a:latin typeface="Georgia" panose="02040502050405020303" pitchFamily="18" charset="0"/>
              </a:rPr>
              <a:t>Der er fortælledag i klassen. Alle skal fortælle om deres fars arbejde. Først fortæller en pige om sin fars meget spændende arbejde. Læreren kigger rundt. Han vælger Casper. </a:t>
            </a:r>
          </a:p>
          <a:p>
            <a:pPr lvl="0" fontAlgn="base"/>
            <a:r>
              <a:rPr lang="da-DK" dirty="0">
                <a:solidFill>
                  <a:prstClr val="black"/>
                </a:solidFill>
                <a:latin typeface="Georgia" panose="02040502050405020303" pitchFamily="18" charset="0"/>
              </a:rPr>
              <a:t>Hvordan reagerer Casper?</a:t>
            </a:r>
          </a:p>
          <a:p>
            <a:pPr lvl="0" fontAlgn="base"/>
            <a:r>
              <a:rPr lang="da-DK" dirty="0">
                <a:solidFill>
                  <a:prstClr val="black"/>
                </a:solidFill>
                <a:latin typeface="Georgia" panose="02040502050405020303" pitchFamily="18" charset="0"/>
              </a:rPr>
              <a:t>Hvordan reagerer klassen?</a:t>
            </a:r>
          </a:p>
        </p:txBody>
      </p:sp>
    </p:spTree>
    <p:extLst>
      <p:ext uri="{BB962C8B-B14F-4D97-AF65-F5344CB8AC3E}">
        <p14:creationId xmlns:p14="http://schemas.microsoft.com/office/powerpoint/2010/main" val="209996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61668" y="4844860"/>
            <a:ext cx="9624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a-DK" b="1" i="0" dirty="0" smtClean="0">
                <a:effectLst/>
                <a:latin typeface="Georgia" panose="02040502050405020303" pitchFamily="18" charset="0"/>
              </a:rPr>
              <a:t>Uddybning: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Casper fortæller om farens arbejde ved borgerservice. </a:t>
            </a:r>
          </a:p>
          <a:p>
            <a:pPr fontAlgn="base"/>
            <a:r>
              <a:rPr lang="da-DK" dirty="0" smtClean="0">
                <a:latin typeface="Georgia" panose="02040502050405020303" pitchFamily="18" charset="0"/>
              </a:rPr>
              <a:t>Hvordan reagerer klassen?</a:t>
            </a:r>
          </a:p>
          <a:p>
            <a:pPr fontAlgn="base"/>
            <a:r>
              <a:rPr lang="da-DK" b="0" i="0" dirty="0" smtClean="0">
                <a:effectLst/>
                <a:latin typeface="Georgia" panose="02040502050405020303" pitchFamily="18" charset="0"/>
              </a:rPr>
              <a:t>Hvordan reagerer læreren?</a:t>
            </a:r>
            <a:endParaRPr lang="da-DK" b="0" i="0" dirty="0" smtClean="0">
              <a:effectLst/>
              <a:latin typeface="Georgia" panose="02040502050405020303" pitchFamily="18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35" y="514351"/>
            <a:ext cx="7314660" cy="412950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22" y="553169"/>
            <a:ext cx="3848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52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318</Words>
  <Application>Microsoft Office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Skanderborg Kommune UNV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 Berit Lauritsen</dc:creator>
  <cp:lastModifiedBy>Ann Berit Lauritsen</cp:lastModifiedBy>
  <cp:revision>9</cp:revision>
  <dcterms:created xsi:type="dcterms:W3CDTF">2017-03-06T07:48:35Z</dcterms:created>
  <dcterms:modified xsi:type="dcterms:W3CDTF">2017-03-06T09:09:02Z</dcterms:modified>
</cp:coreProperties>
</file>